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6" r:id="rId3"/>
    <p:sldId id="259" r:id="rId4"/>
    <p:sldId id="279" r:id="rId5"/>
    <p:sldId id="280" r:id="rId6"/>
    <p:sldId id="266" r:id="rId7"/>
    <p:sldId id="260" r:id="rId8"/>
    <p:sldId id="281" r:id="rId9"/>
    <p:sldId id="270" r:id="rId10"/>
    <p:sldId id="261" r:id="rId11"/>
    <p:sldId id="282" r:id="rId12"/>
    <p:sldId id="284" r:id="rId13"/>
    <p:sldId id="285" r:id="rId14"/>
    <p:sldId id="286" r:id="rId15"/>
    <p:sldId id="287" r:id="rId16"/>
    <p:sldId id="288" r:id="rId17"/>
    <p:sldId id="290" r:id="rId18"/>
    <p:sldId id="291" r:id="rId19"/>
    <p:sldId id="289" r:id="rId20"/>
    <p:sldId id="292" r:id="rId21"/>
    <p:sldId id="262" r:id="rId22"/>
    <p:sldId id="273" r:id="rId23"/>
    <p:sldId id="271" r:id="rId24"/>
    <p:sldId id="293" r:id="rId25"/>
    <p:sldId id="294" r:id="rId26"/>
    <p:sldId id="295" r:id="rId27"/>
    <p:sldId id="296" r:id="rId28"/>
    <p:sldId id="297" r:id="rId29"/>
    <p:sldId id="298" r:id="rId30"/>
    <p:sldId id="299" r:id="rId31"/>
    <p:sldId id="300" r:id="rId32"/>
    <p:sldId id="274" r:id="rId33"/>
    <p:sldId id="269" r:id="rId34"/>
    <p:sldId id="263" r:id="rId35"/>
    <p:sldId id="301" r:id="rId36"/>
    <p:sldId id="302" r:id="rId37"/>
    <p:sldId id="303" r:id="rId38"/>
    <p:sldId id="304" r:id="rId39"/>
    <p:sldId id="305" r:id="rId40"/>
    <p:sldId id="306" r:id="rId41"/>
    <p:sldId id="307" r:id="rId42"/>
    <p:sldId id="308" r:id="rId43"/>
    <p:sldId id="309" r:id="rId44"/>
    <p:sldId id="314" r:id="rId45"/>
    <p:sldId id="312" r:id="rId46"/>
    <p:sldId id="313" r:id="rId47"/>
    <p:sldId id="310" r:id="rId48"/>
    <p:sldId id="311" r:id="rId49"/>
    <p:sldId id="275" r:id="rId50"/>
    <p:sldId id="272" r:id="rId51"/>
    <p:sldId id="276" r:id="rId52"/>
    <p:sldId id="264" r:id="rId53"/>
    <p:sldId id="26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BFE"/>
    <a:srgbClr val="F4F9FC"/>
    <a:srgbClr val="FAFAF8"/>
    <a:srgbClr val="F8F8F8"/>
    <a:srgbClr val="FFFFE5"/>
    <a:srgbClr val="FFFFBD"/>
    <a:srgbClr val="DCDCDC"/>
    <a:srgbClr val="F0F0F0"/>
    <a:srgbClr val="FF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319" autoAdjust="0"/>
  </p:normalViewPr>
  <p:slideViewPr>
    <p:cSldViewPr showGuides="1">
      <p:cViewPr varScale="1">
        <p:scale>
          <a:sx n="89" d="100"/>
          <a:sy n="89" d="100"/>
        </p:scale>
        <p:origin x="-540" y="-96"/>
      </p:cViewPr>
      <p:guideLst>
        <p:guide orient="horz" pos="2160"/>
        <p:guide pos="2880"/>
      </p:guideLst>
    </p:cSldViewPr>
  </p:slideViewPr>
  <p:outlineViewPr>
    <p:cViewPr>
      <p:scale>
        <a:sx n="33" d="100"/>
        <a:sy n="33" d="100"/>
      </p:scale>
      <p:origin x="0" y="2862"/>
    </p:cViewPr>
  </p:outlineViewPr>
  <p:notesTextViewPr>
    <p:cViewPr>
      <p:scale>
        <a:sx n="1" d="1"/>
        <a:sy n="1" d="1"/>
      </p:scale>
      <p:origin x="0" y="1098"/>
    </p:cViewPr>
  </p:notesTextViewPr>
  <p:sorterViewPr>
    <p:cViewPr>
      <p:scale>
        <a:sx n="100" d="100"/>
        <a:sy n="100" d="100"/>
      </p:scale>
      <p:origin x="0" y="11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270D0-A52F-4AE4-B533-6DD4DB03998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2066BF4-487A-4961-8D07-52CFBB762292}">
      <dgm:prSet phldrT="[Text]"/>
      <dgm:spPr>
        <a:solidFill>
          <a:srgbClr val="808000"/>
        </a:solidFill>
      </dgm:spPr>
      <dgm:t>
        <a:bodyPr/>
        <a:lstStyle/>
        <a:p>
          <a:r>
            <a:rPr lang="en-US" dirty="0" smtClean="0"/>
            <a:t>DESIGN</a:t>
          </a:r>
          <a:endParaRPr lang="en-US" dirty="0"/>
        </a:p>
      </dgm:t>
    </dgm:pt>
    <dgm:pt modelId="{8F22F0B0-DD87-4B4C-89F8-F6C1476617D2}" type="parTrans" cxnId="{2B0972A6-74EE-4D7A-8AFF-520B240D7032}">
      <dgm:prSet/>
      <dgm:spPr/>
      <dgm:t>
        <a:bodyPr/>
        <a:lstStyle/>
        <a:p>
          <a:endParaRPr lang="en-US"/>
        </a:p>
      </dgm:t>
    </dgm:pt>
    <dgm:pt modelId="{AD6F895D-E74C-4582-BC42-FDC5C8496E53}" type="sibTrans" cxnId="{2B0972A6-74EE-4D7A-8AFF-520B240D7032}">
      <dgm:prSet/>
      <dgm:spPr/>
      <dgm:t>
        <a:bodyPr/>
        <a:lstStyle/>
        <a:p>
          <a:endParaRPr lang="en-US"/>
        </a:p>
      </dgm:t>
    </dgm:pt>
    <dgm:pt modelId="{DF83940D-F006-41CF-BE89-046286289F6E}">
      <dgm:prSet phldrT="[Text]"/>
      <dgm:spPr>
        <a:solidFill>
          <a:srgbClr val="3399FF"/>
        </a:solidFill>
      </dgm:spPr>
      <dgm:t>
        <a:bodyPr/>
        <a:lstStyle/>
        <a:p>
          <a:r>
            <a:rPr lang="en-US" dirty="0" smtClean="0"/>
            <a:t>MARKET</a:t>
          </a:r>
          <a:endParaRPr lang="en-US" dirty="0"/>
        </a:p>
      </dgm:t>
    </dgm:pt>
    <dgm:pt modelId="{A7ECC407-3A00-4F2C-B9C4-BD3941DC19B9}" type="parTrans" cxnId="{013D708A-B6C1-4741-AAFD-538CCB898422}">
      <dgm:prSet/>
      <dgm:spPr/>
      <dgm:t>
        <a:bodyPr/>
        <a:lstStyle/>
        <a:p>
          <a:endParaRPr lang="en-US"/>
        </a:p>
      </dgm:t>
    </dgm:pt>
    <dgm:pt modelId="{9A16812A-0F17-4A92-9534-4E46003D3D56}" type="sibTrans" cxnId="{013D708A-B6C1-4741-AAFD-538CCB898422}">
      <dgm:prSet/>
      <dgm:spPr/>
      <dgm:t>
        <a:bodyPr/>
        <a:lstStyle/>
        <a:p>
          <a:endParaRPr lang="en-US"/>
        </a:p>
      </dgm:t>
    </dgm:pt>
    <dgm:pt modelId="{B14BCADD-0984-439B-A5DA-D0153DE1C2CB}">
      <dgm:prSet phldrT="[Text]"/>
      <dgm:spPr>
        <a:solidFill>
          <a:srgbClr val="FFCC00"/>
        </a:solidFill>
      </dgm:spPr>
      <dgm:t>
        <a:bodyPr/>
        <a:lstStyle/>
        <a:p>
          <a:r>
            <a:rPr lang="en-US" dirty="0" smtClean="0"/>
            <a:t>DELIVER</a:t>
          </a:r>
          <a:endParaRPr lang="en-US" dirty="0"/>
        </a:p>
      </dgm:t>
    </dgm:pt>
    <dgm:pt modelId="{0E9EF5E5-DDEF-4A36-ABE8-A4A862951F45}" type="parTrans" cxnId="{6A65C182-848C-4B68-86B2-7456F354D131}">
      <dgm:prSet/>
      <dgm:spPr/>
      <dgm:t>
        <a:bodyPr/>
        <a:lstStyle/>
        <a:p>
          <a:endParaRPr lang="en-US"/>
        </a:p>
      </dgm:t>
    </dgm:pt>
    <dgm:pt modelId="{BCF026BC-812B-4BA0-8F85-CF3339443C28}" type="sibTrans" cxnId="{6A65C182-848C-4B68-86B2-7456F354D131}">
      <dgm:prSet/>
      <dgm:spPr/>
      <dgm:t>
        <a:bodyPr/>
        <a:lstStyle/>
        <a:p>
          <a:endParaRPr lang="en-US"/>
        </a:p>
      </dgm:t>
    </dgm:pt>
    <dgm:pt modelId="{B8FD48CE-816E-4F7F-BA2E-D01F9D672D67}">
      <dgm:prSet phldrT="[Text]"/>
      <dgm:spPr>
        <a:solidFill>
          <a:schemeClr val="accent3">
            <a:lumMod val="50000"/>
          </a:schemeClr>
        </a:solidFill>
      </dgm:spPr>
      <dgm:t>
        <a:bodyPr/>
        <a:lstStyle/>
        <a:p>
          <a:r>
            <a:rPr lang="en-US" dirty="0" smtClean="0"/>
            <a:t>FOLLOW UP</a:t>
          </a:r>
          <a:endParaRPr lang="en-US" dirty="0"/>
        </a:p>
      </dgm:t>
    </dgm:pt>
    <dgm:pt modelId="{32EAE4C3-B2DB-4DC7-9D4C-3E8B51F19BBB}" type="parTrans" cxnId="{99F91148-A6A6-4FA1-AF95-DA90518C8C3B}">
      <dgm:prSet/>
      <dgm:spPr/>
      <dgm:t>
        <a:bodyPr/>
        <a:lstStyle/>
        <a:p>
          <a:endParaRPr lang="en-US"/>
        </a:p>
      </dgm:t>
    </dgm:pt>
    <dgm:pt modelId="{FAF77683-76F0-40B8-A347-162B9E5170C3}" type="sibTrans" cxnId="{99F91148-A6A6-4FA1-AF95-DA90518C8C3B}">
      <dgm:prSet/>
      <dgm:spPr/>
      <dgm:t>
        <a:bodyPr/>
        <a:lstStyle/>
        <a:p>
          <a:endParaRPr lang="en-US"/>
        </a:p>
      </dgm:t>
    </dgm:pt>
    <dgm:pt modelId="{FFEA23B5-3BB8-4750-95AE-C579D7124F17}">
      <dgm:prSet phldrT="[Text]"/>
      <dgm:spPr>
        <a:solidFill>
          <a:srgbClr val="FF9900"/>
        </a:solidFill>
      </dgm:spPr>
      <dgm:t>
        <a:bodyPr/>
        <a:lstStyle/>
        <a:p>
          <a:r>
            <a:rPr lang="en-US" dirty="0" smtClean="0"/>
            <a:t>EVALUATE</a:t>
          </a:r>
          <a:endParaRPr lang="en-US" dirty="0"/>
        </a:p>
      </dgm:t>
    </dgm:pt>
    <dgm:pt modelId="{644BD737-7FC2-4D2D-B82C-91DFCC924E05}" type="parTrans" cxnId="{15945980-7074-46AD-8C56-6216FA6642E0}">
      <dgm:prSet/>
      <dgm:spPr/>
      <dgm:t>
        <a:bodyPr/>
        <a:lstStyle/>
        <a:p>
          <a:endParaRPr lang="en-US"/>
        </a:p>
      </dgm:t>
    </dgm:pt>
    <dgm:pt modelId="{1F41064C-C689-40F7-AAC4-7B193DC0C865}" type="sibTrans" cxnId="{15945980-7074-46AD-8C56-6216FA6642E0}">
      <dgm:prSet/>
      <dgm:spPr/>
      <dgm:t>
        <a:bodyPr/>
        <a:lstStyle/>
        <a:p>
          <a:endParaRPr lang="en-US"/>
        </a:p>
      </dgm:t>
    </dgm:pt>
    <dgm:pt modelId="{18BA98EF-957D-4194-A1C2-639F49B63892}">
      <dgm:prSet phldrT="[Text]"/>
      <dgm:spPr>
        <a:solidFill>
          <a:schemeClr val="accent2">
            <a:lumMod val="75000"/>
          </a:schemeClr>
        </a:solidFill>
      </dgm:spPr>
      <dgm:t>
        <a:bodyPr/>
        <a:lstStyle/>
        <a:p>
          <a:r>
            <a:rPr lang="en-US" dirty="0" smtClean="0"/>
            <a:t>SUSTAIN</a:t>
          </a:r>
          <a:endParaRPr lang="en-US" dirty="0"/>
        </a:p>
      </dgm:t>
    </dgm:pt>
    <dgm:pt modelId="{8388570A-197D-4CEB-BDF8-003F1657949A}" type="sibTrans" cxnId="{AC660155-DDBC-45C4-9813-43914748A6F9}">
      <dgm:prSet/>
      <dgm:spPr/>
      <dgm:t>
        <a:bodyPr/>
        <a:lstStyle/>
        <a:p>
          <a:endParaRPr lang="en-US"/>
        </a:p>
      </dgm:t>
    </dgm:pt>
    <dgm:pt modelId="{E26BBA99-986E-4BD8-B83B-74BE470D4B8A}" type="parTrans" cxnId="{AC660155-DDBC-45C4-9813-43914748A6F9}">
      <dgm:prSet/>
      <dgm:spPr/>
      <dgm:t>
        <a:bodyPr/>
        <a:lstStyle/>
        <a:p>
          <a:endParaRPr lang="en-US"/>
        </a:p>
      </dgm:t>
    </dgm:pt>
    <dgm:pt modelId="{98C3265D-2178-4CBF-9895-55CC71D91632}" type="pres">
      <dgm:prSet presAssocID="{4A6270D0-A52F-4AE4-B533-6DD4DB03998F}" presName="Name0" presStyleCnt="0">
        <dgm:presLayoutVars>
          <dgm:dir/>
          <dgm:resizeHandles val="exact"/>
        </dgm:presLayoutVars>
      </dgm:prSet>
      <dgm:spPr/>
      <dgm:t>
        <a:bodyPr/>
        <a:lstStyle/>
        <a:p>
          <a:endParaRPr lang="en-US"/>
        </a:p>
      </dgm:t>
    </dgm:pt>
    <dgm:pt modelId="{A91122E2-B9A7-4653-BAF0-71A18C7803F6}" type="pres">
      <dgm:prSet presAssocID="{4A6270D0-A52F-4AE4-B533-6DD4DB03998F}" presName="cycle" presStyleCnt="0"/>
      <dgm:spPr/>
    </dgm:pt>
    <dgm:pt modelId="{89E503B0-F0BC-4817-B338-83DB94F094BE}" type="pres">
      <dgm:prSet presAssocID="{18BA98EF-957D-4194-A1C2-639F49B63892}" presName="nodeFirstNode" presStyleLbl="node1" presStyleIdx="0" presStyleCnt="6">
        <dgm:presLayoutVars>
          <dgm:bulletEnabled val="1"/>
        </dgm:presLayoutVars>
      </dgm:prSet>
      <dgm:spPr/>
      <dgm:t>
        <a:bodyPr/>
        <a:lstStyle/>
        <a:p>
          <a:endParaRPr lang="en-US"/>
        </a:p>
      </dgm:t>
    </dgm:pt>
    <dgm:pt modelId="{F8BF4E16-A071-49A7-9E00-6B7F9DAD7DB1}" type="pres">
      <dgm:prSet presAssocID="{8388570A-197D-4CEB-BDF8-003F1657949A}" presName="sibTransFirstNode" presStyleLbl="bgShp" presStyleIdx="0" presStyleCnt="1"/>
      <dgm:spPr/>
      <dgm:t>
        <a:bodyPr/>
        <a:lstStyle/>
        <a:p>
          <a:endParaRPr lang="en-US"/>
        </a:p>
      </dgm:t>
    </dgm:pt>
    <dgm:pt modelId="{6F7A1881-7413-4D7F-9AB6-739A6E6DE93D}" type="pres">
      <dgm:prSet presAssocID="{52066BF4-487A-4961-8D07-52CFBB762292}" presName="nodeFollowingNodes" presStyleLbl="node1" presStyleIdx="1" presStyleCnt="6">
        <dgm:presLayoutVars>
          <dgm:bulletEnabled val="1"/>
        </dgm:presLayoutVars>
      </dgm:prSet>
      <dgm:spPr/>
      <dgm:t>
        <a:bodyPr/>
        <a:lstStyle/>
        <a:p>
          <a:endParaRPr lang="en-US"/>
        </a:p>
      </dgm:t>
    </dgm:pt>
    <dgm:pt modelId="{A08AF6B0-0919-4322-9044-2AC81DF5C83A}" type="pres">
      <dgm:prSet presAssocID="{DF83940D-F006-41CF-BE89-046286289F6E}" presName="nodeFollowingNodes" presStyleLbl="node1" presStyleIdx="2" presStyleCnt="6">
        <dgm:presLayoutVars>
          <dgm:bulletEnabled val="1"/>
        </dgm:presLayoutVars>
      </dgm:prSet>
      <dgm:spPr/>
      <dgm:t>
        <a:bodyPr/>
        <a:lstStyle/>
        <a:p>
          <a:endParaRPr lang="en-US"/>
        </a:p>
      </dgm:t>
    </dgm:pt>
    <dgm:pt modelId="{46A3AB1F-B21D-4FFB-8E0C-FEC534FDF21C}" type="pres">
      <dgm:prSet presAssocID="{B14BCADD-0984-439B-A5DA-D0153DE1C2CB}" presName="nodeFollowingNodes" presStyleLbl="node1" presStyleIdx="3" presStyleCnt="6">
        <dgm:presLayoutVars>
          <dgm:bulletEnabled val="1"/>
        </dgm:presLayoutVars>
      </dgm:prSet>
      <dgm:spPr/>
      <dgm:t>
        <a:bodyPr/>
        <a:lstStyle/>
        <a:p>
          <a:endParaRPr lang="en-US"/>
        </a:p>
      </dgm:t>
    </dgm:pt>
    <dgm:pt modelId="{1DC9CA81-713F-4FAC-890C-1E1D1CDCB626}" type="pres">
      <dgm:prSet presAssocID="{B8FD48CE-816E-4F7F-BA2E-D01F9D672D67}" presName="nodeFollowingNodes" presStyleLbl="node1" presStyleIdx="4" presStyleCnt="6">
        <dgm:presLayoutVars>
          <dgm:bulletEnabled val="1"/>
        </dgm:presLayoutVars>
      </dgm:prSet>
      <dgm:spPr/>
      <dgm:t>
        <a:bodyPr/>
        <a:lstStyle/>
        <a:p>
          <a:endParaRPr lang="en-US"/>
        </a:p>
      </dgm:t>
    </dgm:pt>
    <dgm:pt modelId="{C98D77E9-533C-484F-8D57-DC3EC4335FD7}" type="pres">
      <dgm:prSet presAssocID="{FFEA23B5-3BB8-4750-95AE-C579D7124F17}" presName="nodeFollowingNodes" presStyleLbl="node1" presStyleIdx="5" presStyleCnt="6">
        <dgm:presLayoutVars>
          <dgm:bulletEnabled val="1"/>
        </dgm:presLayoutVars>
      </dgm:prSet>
      <dgm:spPr/>
      <dgm:t>
        <a:bodyPr/>
        <a:lstStyle/>
        <a:p>
          <a:endParaRPr lang="en-US"/>
        </a:p>
      </dgm:t>
    </dgm:pt>
  </dgm:ptLst>
  <dgm:cxnLst>
    <dgm:cxn modelId="{B77D3FE6-EB4C-40E4-B237-8CF5713AD503}" type="presOf" srcId="{DF83940D-F006-41CF-BE89-046286289F6E}" destId="{A08AF6B0-0919-4322-9044-2AC81DF5C83A}" srcOrd="0" destOrd="0" presId="urn:microsoft.com/office/officeart/2005/8/layout/cycle3"/>
    <dgm:cxn modelId="{DE33D646-638E-4594-B4A5-127116315EAE}" type="presOf" srcId="{8388570A-197D-4CEB-BDF8-003F1657949A}" destId="{F8BF4E16-A071-49A7-9E00-6B7F9DAD7DB1}" srcOrd="0" destOrd="0" presId="urn:microsoft.com/office/officeart/2005/8/layout/cycle3"/>
    <dgm:cxn modelId="{3613413E-7647-44FA-9ED1-440D23E988A2}" type="presOf" srcId="{B8FD48CE-816E-4F7F-BA2E-D01F9D672D67}" destId="{1DC9CA81-713F-4FAC-890C-1E1D1CDCB626}" srcOrd="0" destOrd="0" presId="urn:microsoft.com/office/officeart/2005/8/layout/cycle3"/>
    <dgm:cxn modelId="{046ABC4D-CDBC-4AF7-84FD-F1641D89C600}" type="presOf" srcId="{4A6270D0-A52F-4AE4-B533-6DD4DB03998F}" destId="{98C3265D-2178-4CBF-9895-55CC71D91632}" srcOrd="0" destOrd="0" presId="urn:microsoft.com/office/officeart/2005/8/layout/cycle3"/>
    <dgm:cxn modelId="{2B0972A6-74EE-4D7A-8AFF-520B240D7032}" srcId="{4A6270D0-A52F-4AE4-B533-6DD4DB03998F}" destId="{52066BF4-487A-4961-8D07-52CFBB762292}" srcOrd="1" destOrd="0" parTransId="{8F22F0B0-DD87-4B4C-89F8-F6C1476617D2}" sibTransId="{AD6F895D-E74C-4582-BC42-FDC5C8496E53}"/>
    <dgm:cxn modelId="{320179E2-1B25-405F-A166-07DC3A7D0970}" type="presOf" srcId="{52066BF4-487A-4961-8D07-52CFBB762292}" destId="{6F7A1881-7413-4D7F-9AB6-739A6E6DE93D}" srcOrd="0" destOrd="0" presId="urn:microsoft.com/office/officeart/2005/8/layout/cycle3"/>
    <dgm:cxn modelId="{AC660155-DDBC-45C4-9813-43914748A6F9}" srcId="{4A6270D0-A52F-4AE4-B533-6DD4DB03998F}" destId="{18BA98EF-957D-4194-A1C2-639F49B63892}" srcOrd="0" destOrd="0" parTransId="{E26BBA99-986E-4BD8-B83B-74BE470D4B8A}" sibTransId="{8388570A-197D-4CEB-BDF8-003F1657949A}"/>
    <dgm:cxn modelId="{013D708A-B6C1-4741-AAFD-538CCB898422}" srcId="{4A6270D0-A52F-4AE4-B533-6DD4DB03998F}" destId="{DF83940D-F006-41CF-BE89-046286289F6E}" srcOrd="2" destOrd="0" parTransId="{A7ECC407-3A00-4F2C-B9C4-BD3941DC19B9}" sibTransId="{9A16812A-0F17-4A92-9534-4E46003D3D56}"/>
    <dgm:cxn modelId="{002497B6-12FF-451E-BDBC-6589F3F0736B}" type="presOf" srcId="{FFEA23B5-3BB8-4750-95AE-C579D7124F17}" destId="{C98D77E9-533C-484F-8D57-DC3EC4335FD7}" srcOrd="0" destOrd="0" presId="urn:microsoft.com/office/officeart/2005/8/layout/cycle3"/>
    <dgm:cxn modelId="{99F91148-A6A6-4FA1-AF95-DA90518C8C3B}" srcId="{4A6270D0-A52F-4AE4-B533-6DD4DB03998F}" destId="{B8FD48CE-816E-4F7F-BA2E-D01F9D672D67}" srcOrd="4" destOrd="0" parTransId="{32EAE4C3-B2DB-4DC7-9D4C-3E8B51F19BBB}" sibTransId="{FAF77683-76F0-40B8-A347-162B9E5170C3}"/>
    <dgm:cxn modelId="{935D9639-6636-4479-B9BB-3C9F5751723A}" type="presOf" srcId="{18BA98EF-957D-4194-A1C2-639F49B63892}" destId="{89E503B0-F0BC-4817-B338-83DB94F094BE}" srcOrd="0" destOrd="0" presId="urn:microsoft.com/office/officeart/2005/8/layout/cycle3"/>
    <dgm:cxn modelId="{15945980-7074-46AD-8C56-6216FA6642E0}" srcId="{4A6270D0-A52F-4AE4-B533-6DD4DB03998F}" destId="{FFEA23B5-3BB8-4750-95AE-C579D7124F17}" srcOrd="5" destOrd="0" parTransId="{644BD737-7FC2-4D2D-B82C-91DFCC924E05}" sibTransId="{1F41064C-C689-40F7-AAC4-7B193DC0C865}"/>
    <dgm:cxn modelId="{6A65C182-848C-4B68-86B2-7456F354D131}" srcId="{4A6270D0-A52F-4AE4-B533-6DD4DB03998F}" destId="{B14BCADD-0984-439B-A5DA-D0153DE1C2CB}" srcOrd="3" destOrd="0" parTransId="{0E9EF5E5-DDEF-4A36-ABE8-A4A862951F45}" sibTransId="{BCF026BC-812B-4BA0-8F85-CF3339443C28}"/>
    <dgm:cxn modelId="{D0A8A9FA-812B-42EB-9860-7B370BDD9045}" type="presOf" srcId="{B14BCADD-0984-439B-A5DA-D0153DE1C2CB}" destId="{46A3AB1F-B21D-4FFB-8E0C-FEC534FDF21C}" srcOrd="0" destOrd="0" presId="urn:microsoft.com/office/officeart/2005/8/layout/cycle3"/>
    <dgm:cxn modelId="{1D6D24C4-BAD5-4270-8904-8A9FEF703272}" type="presParOf" srcId="{98C3265D-2178-4CBF-9895-55CC71D91632}" destId="{A91122E2-B9A7-4653-BAF0-71A18C7803F6}" srcOrd="0" destOrd="0" presId="urn:microsoft.com/office/officeart/2005/8/layout/cycle3"/>
    <dgm:cxn modelId="{4183233F-A592-4AC3-AFEA-30A99EFFA2CA}" type="presParOf" srcId="{A91122E2-B9A7-4653-BAF0-71A18C7803F6}" destId="{89E503B0-F0BC-4817-B338-83DB94F094BE}" srcOrd="0" destOrd="0" presId="urn:microsoft.com/office/officeart/2005/8/layout/cycle3"/>
    <dgm:cxn modelId="{DAC77A7F-4289-41DB-A4BE-1FD9EFCE1728}" type="presParOf" srcId="{A91122E2-B9A7-4653-BAF0-71A18C7803F6}" destId="{F8BF4E16-A071-49A7-9E00-6B7F9DAD7DB1}" srcOrd="1" destOrd="0" presId="urn:microsoft.com/office/officeart/2005/8/layout/cycle3"/>
    <dgm:cxn modelId="{54C68099-4231-410E-88E1-5A205136E2BF}" type="presParOf" srcId="{A91122E2-B9A7-4653-BAF0-71A18C7803F6}" destId="{6F7A1881-7413-4D7F-9AB6-739A6E6DE93D}" srcOrd="2" destOrd="0" presId="urn:microsoft.com/office/officeart/2005/8/layout/cycle3"/>
    <dgm:cxn modelId="{7B6659D5-B7A1-4545-A389-6FF4A5373562}" type="presParOf" srcId="{A91122E2-B9A7-4653-BAF0-71A18C7803F6}" destId="{A08AF6B0-0919-4322-9044-2AC81DF5C83A}" srcOrd="3" destOrd="0" presId="urn:microsoft.com/office/officeart/2005/8/layout/cycle3"/>
    <dgm:cxn modelId="{762CD752-FD2E-4980-8F42-15EFC569F329}" type="presParOf" srcId="{A91122E2-B9A7-4653-BAF0-71A18C7803F6}" destId="{46A3AB1F-B21D-4FFB-8E0C-FEC534FDF21C}" srcOrd="4" destOrd="0" presId="urn:microsoft.com/office/officeart/2005/8/layout/cycle3"/>
    <dgm:cxn modelId="{8BC13BEA-6E31-4F07-86A4-B1498A34546B}" type="presParOf" srcId="{A91122E2-B9A7-4653-BAF0-71A18C7803F6}" destId="{1DC9CA81-713F-4FAC-890C-1E1D1CDCB626}" srcOrd="5" destOrd="0" presId="urn:microsoft.com/office/officeart/2005/8/layout/cycle3"/>
    <dgm:cxn modelId="{0E474360-3E43-47E5-B4D1-BF21040FDB16}" type="presParOf" srcId="{A91122E2-B9A7-4653-BAF0-71A18C7803F6}" destId="{C98D77E9-533C-484F-8D57-DC3EC4335FD7}"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9FF60-F60A-4C27-A055-445E5B300D47}"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n-US"/>
        </a:p>
      </dgm:t>
    </dgm:pt>
    <dgm:pt modelId="{F194C7C8-0FDB-4C49-A363-9E2E02202D89}">
      <dgm:prSet phldrT="[Text]"/>
      <dgm:spPr/>
      <dgm:t>
        <a:bodyPr/>
        <a:lstStyle/>
        <a:p>
          <a:r>
            <a:rPr lang="en-US" dirty="0" smtClean="0"/>
            <a:t>S</a:t>
          </a:r>
          <a:endParaRPr lang="en-US" dirty="0"/>
        </a:p>
      </dgm:t>
    </dgm:pt>
    <dgm:pt modelId="{FB9EE143-4E81-4AB3-9B54-F38DCBC71DFB}" type="parTrans" cxnId="{446A86D8-C08B-4670-9071-392E62C5C54C}">
      <dgm:prSet/>
      <dgm:spPr/>
      <dgm:t>
        <a:bodyPr/>
        <a:lstStyle/>
        <a:p>
          <a:endParaRPr lang="en-US"/>
        </a:p>
      </dgm:t>
    </dgm:pt>
    <dgm:pt modelId="{B1B04FDB-F561-4768-9768-1D46ADD490FD}" type="sibTrans" cxnId="{446A86D8-C08B-4670-9071-392E62C5C54C}">
      <dgm:prSet/>
      <dgm:spPr/>
      <dgm:t>
        <a:bodyPr/>
        <a:lstStyle/>
        <a:p>
          <a:endParaRPr lang="en-US"/>
        </a:p>
      </dgm:t>
    </dgm:pt>
    <dgm:pt modelId="{71071A02-F4EF-4A7E-B67A-B4B5298041AB}">
      <dgm:prSet phldrT="[Text]"/>
      <dgm:spPr/>
      <dgm:t>
        <a:bodyPr/>
        <a:lstStyle/>
        <a:p>
          <a:r>
            <a:rPr lang="en-US" dirty="0" smtClean="0"/>
            <a:t>Specific</a:t>
          </a:r>
          <a:endParaRPr lang="en-US" dirty="0"/>
        </a:p>
      </dgm:t>
    </dgm:pt>
    <dgm:pt modelId="{581E4F54-32AC-433C-A979-D7BA9D185C19}" type="parTrans" cxnId="{38F2283B-7A1D-4185-8321-25A88BE3EC89}">
      <dgm:prSet/>
      <dgm:spPr/>
      <dgm:t>
        <a:bodyPr/>
        <a:lstStyle/>
        <a:p>
          <a:endParaRPr lang="en-US"/>
        </a:p>
      </dgm:t>
    </dgm:pt>
    <dgm:pt modelId="{CF7D0F32-CFB7-40DF-81DB-86D1B37E28DC}" type="sibTrans" cxnId="{38F2283B-7A1D-4185-8321-25A88BE3EC89}">
      <dgm:prSet/>
      <dgm:spPr/>
      <dgm:t>
        <a:bodyPr/>
        <a:lstStyle/>
        <a:p>
          <a:endParaRPr lang="en-US"/>
        </a:p>
      </dgm:t>
    </dgm:pt>
    <dgm:pt modelId="{7A6A04AA-76A6-4579-B5CF-A78560BF851E}">
      <dgm:prSet phldrT="[Text]"/>
      <dgm:spPr/>
      <dgm:t>
        <a:bodyPr/>
        <a:lstStyle/>
        <a:p>
          <a:r>
            <a:rPr lang="en-US" dirty="0" smtClean="0"/>
            <a:t>M</a:t>
          </a:r>
          <a:endParaRPr lang="en-US" dirty="0"/>
        </a:p>
      </dgm:t>
    </dgm:pt>
    <dgm:pt modelId="{6AB93D26-63BF-46BD-9135-F47355E14B95}" type="parTrans" cxnId="{4AD1F5E9-DBCC-4497-91E3-84B69B989C9C}">
      <dgm:prSet/>
      <dgm:spPr/>
      <dgm:t>
        <a:bodyPr/>
        <a:lstStyle/>
        <a:p>
          <a:endParaRPr lang="en-US"/>
        </a:p>
      </dgm:t>
    </dgm:pt>
    <dgm:pt modelId="{89BB5656-E042-4969-BB7B-BF7712D3BFA9}" type="sibTrans" cxnId="{4AD1F5E9-DBCC-4497-91E3-84B69B989C9C}">
      <dgm:prSet/>
      <dgm:spPr/>
      <dgm:t>
        <a:bodyPr/>
        <a:lstStyle/>
        <a:p>
          <a:endParaRPr lang="en-US"/>
        </a:p>
      </dgm:t>
    </dgm:pt>
    <dgm:pt modelId="{CD3E505B-21B1-4735-9A65-842D44164C3A}">
      <dgm:prSet phldrT="[Text]"/>
      <dgm:spPr/>
      <dgm:t>
        <a:bodyPr/>
        <a:lstStyle/>
        <a:p>
          <a:r>
            <a:rPr lang="en-US" dirty="0" smtClean="0"/>
            <a:t>Measurable</a:t>
          </a:r>
          <a:endParaRPr lang="en-US" dirty="0"/>
        </a:p>
      </dgm:t>
    </dgm:pt>
    <dgm:pt modelId="{B8F28BA7-B457-4E98-A734-5F57D6F768F5}" type="parTrans" cxnId="{30DF4804-3854-4760-85FF-874B5582D41A}">
      <dgm:prSet/>
      <dgm:spPr/>
      <dgm:t>
        <a:bodyPr/>
        <a:lstStyle/>
        <a:p>
          <a:endParaRPr lang="en-US"/>
        </a:p>
      </dgm:t>
    </dgm:pt>
    <dgm:pt modelId="{30F826F3-DE4D-45C1-B62B-AA53C23179D9}" type="sibTrans" cxnId="{30DF4804-3854-4760-85FF-874B5582D41A}">
      <dgm:prSet/>
      <dgm:spPr/>
      <dgm:t>
        <a:bodyPr/>
        <a:lstStyle/>
        <a:p>
          <a:endParaRPr lang="en-US"/>
        </a:p>
      </dgm:t>
    </dgm:pt>
    <dgm:pt modelId="{E162171A-B9F8-4BF0-BDA4-7A13F33C6979}">
      <dgm:prSet phldrT="[Text]"/>
      <dgm:spPr/>
      <dgm:t>
        <a:bodyPr/>
        <a:lstStyle/>
        <a:p>
          <a:r>
            <a:rPr lang="en-US" dirty="0" smtClean="0"/>
            <a:t>A</a:t>
          </a:r>
          <a:endParaRPr lang="en-US" dirty="0"/>
        </a:p>
      </dgm:t>
    </dgm:pt>
    <dgm:pt modelId="{3E998758-962D-4A6C-B6D9-44FE3628CF18}" type="parTrans" cxnId="{70530893-9E49-4CEB-A847-12687D93F062}">
      <dgm:prSet/>
      <dgm:spPr/>
      <dgm:t>
        <a:bodyPr/>
        <a:lstStyle/>
        <a:p>
          <a:endParaRPr lang="en-US"/>
        </a:p>
      </dgm:t>
    </dgm:pt>
    <dgm:pt modelId="{FCB59E66-3193-48F5-9F38-C4D0A98A381B}" type="sibTrans" cxnId="{70530893-9E49-4CEB-A847-12687D93F062}">
      <dgm:prSet/>
      <dgm:spPr/>
      <dgm:t>
        <a:bodyPr/>
        <a:lstStyle/>
        <a:p>
          <a:endParaRPr lang="en-US"/>
        </a:p>
      </dgm:t>
    </dgm:pt>
    <dgm:pt modelId="{98E164C9-88B7-4A95-AA22-98B7C3125DDC}">
      <dgm:prSet phldrT="[Text]"/>
      <dgm:spPr/>
      <dgm:t>
        <a:bodyPr/>
        <a:lstStyle/>
        <a:p>
          <a:r>
            <a:rPr lang="en-US" dirty="0" smtClean="0"/>
            <a:t>Achievable</a:t>
          </a:r>
          <a:endParaRPr lang="en-US" dirty="0"/>
        </a:p>
      </dgm:t>
    </dgm:pt>
    <dgm:pt modelId="{F7A8F393-A641-4B0B-A16B-97BEB7822B64}" type="parTrans" cxnId="{454A8883-E39C-4985-ACE2-A3C491D3C574}">
      <dgm:prSet/>
      <dgm:spPr/>
      <dgm:t>
        <a:bodyPr/>
        <a:lstStyle/>
        <a:p>
          <a:endParaRPr lang="en-US"/>
        </a:p>
      </dgm:t>
    </dgm:pt>
    <dgm:pt modelId="{857C0A86-6453-44A5-8404-E430B934B63E}" type="sibTrans" cxnId="{454A8883-E39C-4985-ACE2-A3C491D3C574}">
      <dgm:prSet/>
      <dgm:spPr/>
      <dgm:t>
        <a:bodyPr/>
        <a:lstStyle/>
        <a:p>
          <a:endParaRPr lang="en-US"/>
        </a:p>
      </dgm:t>
    </dgm:pt>
    <dgm:pt modelId="{CBAE67B7-F9F8-49C3-AB7F-E8F82EEF2A10}">
      <dgm:prSet phldrT="[Text]"/>
      <dgm:spPr/>
      <dgm:t>
        <a:bodyPr/>
        <a:lstStyle/>
        <a:p>
          <a:r>
            <a:rPr lang="en-US" dirty="0" smtClean="0"/>
            <a:t>R</a:t>
          </a:r>
          <a:endParaRPr lang="en-US" dirty="0"/>
        </a:p>
      </dgm:t>
    </dgm:pt>
    <dgm:pt modelId="{4BA43EC1-65DE-476B-9785-7CE00E276C25}" type="parTrans" cxnId="{9207EF07-3E69-4AFC-A398-AB9BE9AA8CD8}">
      <dgm:prSet/>
      <dgm:spPr/>
      <dgm:t>
        <a:bodyPr/>
        <a:lstStyle/>
        <a:p>
          <a:endParaRPr lang="en-US"/>
        </a:p>
      </dgm:t>
    </dgm:pt>
    <dgm:pt modelId="{1205CAFF-30A6-4C5F-80BC-DEF2AF0C9269}" type="sibTrans" cxnId="{9207EF07-3E69-4AFC-A398-AB9BE9AA8CD8}">
      <dgm:prSet/>
      <dgm:spPr/>
      <dgm:t>
        <a:bodyPr/>
        <a:lstStyle/>
        <a:p>
          <a:endParaRPr lang="en-US"/>
        </a:p>
      </dgm:t>
    </dgm:pt>
    <dgm:pt modelId="{E2BF479A-73FC-4E82-895C-38F79BAB9570}">
      <dgm:prSet phldrT="[Text]"/>
      <dgm:spPr/>
      <dgm:t>
        <a:bodyPr/>
        <a:lstStyle/>
        <a:p>
          <a:r>
            <a:rPr lang="en-US" dirty="0" smtClean="0"/>
            <a:t>Reasonable</a:t>
          </a:r>
          <a:endParaRPr lang="en-US" dirty="0"/>
        </a:p>
      </dgm:t>
    </dgm:pt>
    <dgm:pt modelId="{8BF79051-CE78-452D-A0F7-0FBFC5890F42}" type="parTrans" cxnId="{907A40F6-76DC-40D6-8F33-F264F11A1EE4}">
      <dgm:prSet/>
      <dgm:spPr/>
      <dgm:t>
        <a:bodyPr/>
        <a:lstStyle/>
        <a:p>
          <a:endParaRPr lang="en-US"/>
        </a:p>
      </dgm:t>
    </dgm:pt>
    <dgm:pt modelId="{D34AAB4D-D9FA-472F-9E47-0FADCD62CA24}" type="sibTrans" cxnId="{907A40F6-76DC-40D6-8F33-F264F11A1EE4}">
      <dgm:prSet/>
      <dgm:spPr/>
      <dgm:t>
        <a:bodyPr/>
        <a:lstStyle/>
        <a:p>
          <a:endParaRPr lang="en-US"/>
        </a:p>
      </dgm:t>
    </dgm:pt>
    <dgm:pt modelId="{52C33C36-3947-4F65-B9F0-CBAD0BD342B6}">
      <dgm:prSet phldrT="[Text]"/>
      <dgm:spPr/>
      <dgm:t>
        <a:bodyPr/>
        <a:lstStyle/>
        <a:p>
          <a:r>
            <a:rPr lang="en-US" dirty="0" smtClean="0"/>
            <a:t>T</a:t>
          </a:r>
          <a:endParaRPr lang="en-US" dirty="0"/>
        </a:p>
      </dgm:t>
    </dgm:pt>
    <dgm:pt modelId="{05DB895C-9CBA-4C42-AB3E-84F63D2CEECB}" type="parTrans" cxnId="{13F6781C-FBF0-4F52-8F1D-E7199C2430DF}">
      <dgm:prSet/>
      <dgm:spPr/>
      <dgm:t>
        <a:bodyPr/>
        <a:lstStyle/>
        <a:p>
          <a:endParaRPr lang="en-US"/>
        </a:p>
      </dgm:t>
    </dgm:pt>
    <dgm:pt modelId="{7CF21B7B-E74F-4C2C-9F23-A8FBF6B7BB3F}" type="sibTrans" cxnId="{13F6781C-FBF0-4F52-8F1D-E7199C2430DF}">
      <dgm:prSet/>
      <dgm:spPr/>
      <dgm:t>
        <a:bodyPr/>
        <a:lstStyle/>
        <a:p>
          <a:endParaRPr lang="en-US"/>
        </a:p>
      </dgm:t>
    </dgm:pt>
    <dgm:pt modelId="{4800CE73-48D4-45E7-AA04-0DBD784005AD}">
      <dgm:prSet phldrT="[Text]"/>
      <dgm:spPr/>
      <dgm:t>
        <a:bodyPr/>
        <a:lstStyle/>
        <a:p>
          <a:r>
            <a:rPr lang="en-US" dirty="0" smtClean="0"/>
            <a:t>Time-based</a:t>
          </a:r>
          <a:endParaRPr lang="en-US" dirty="0"/>
        </a:p>
      </dgm:t>
    </dgm:pt>
    <dgm:pt modelId="{6A937938-3156-444B-98EC-105ED5616FAB}" type="parTrans" cxnId="{A4BF601A-7944-40A3-974E-DDF049FE0DD2}">
      <dgm:prSet/>
      <dgm:spPr/>
      <dgm:t>
        <a:bodyPr/>
        <a:lstStyle/>
        <a:p>
          <a:endParaRPr lang="en-US"/>
        </a:p>
      </dgm:t>
    </dgm:pt>
    <dgm:pt modelId="{58405BBD-E004-4C4A-8C68-34FD19AECC36}" type="sibTrans" cxnId="{A4BF601A-7944-40A3-974E-DDF049FE0DD2}">
      <dgm:prSet/>
      <dgm:spPr/>
      <dgm:t>
        <a:bodyPr/>
        <a:lstStyle/>
        <a:p>
          <a:endParaRPr lang="en-US"/>
        </a:p>
      </dgm:t>
    </dgm:pt>
    <dgm:pt modelId="{7C8640F8-C692-4E56-A18F-4B2D6BFB1246}" type="pres">
      <dgm:prSet presAssocID="{12E9FF60-F60A-4C27-A055-445E5B300D47}" presName="Name0" presStyleCnt="0">
        <dgm:presLayoutVars>
          <dgm:chPref val="3"/>
          <dgm:dir/>
          <dgm:animLvl val="lvl"/>
          <dgm:resizeHandles/>
        </dgm:presLayoutVars>
      </dgm:prSet>
      <dgm:spPr/>
      <dgm:t>
        <a:bodyPr/>
        <a:lstStyle/>
        <a:p>
          <a:endParaRPr lang="en-US"/>
        </a:p>
      </dgm:t>
    </dgm:pt>
    <dgm:pt modelId="{40ABE1FF-BDF0-40B8-8C2B-660121732078}" type="pres">
      <dgm:prSet presAssocID="{F194C7C8-0FDB-4C49-A363-9E2E02202D89}" presName="horFlow" presStyleCnt="0"/>
      <dgm:spPr/>
    </dgm:pt>
    <dgm:pt modelId="{7B425360-48B3-4B83-83F1-63BA96A01016}" type="pres">
      <dgm:prSet presAssocID="{F194C7C8-0FDB-4C49-A363-9E2E02202D89}" presName="bigChev" presStyleLbl="node1" presStyleIdx="0" presStyleCnt="5"/>
      <dgm:spPr/>
      <dgm:t>
        <a:bodyPr/>
        <a:lstStyle/>
        <a:p>
          <a:endParaRPr lang="en-US"/>
        </a:p>
      </dgm:t>
    </dgm:pt>
    <dgm:pt modelId="{8B8C21D5-248D-444F-911B-F0A8368A240D}" type="pres">
      <dgm:prSet presAssocID="{581E4F54-32AC-433C-A979-D7BA9D185C19}" presName="parTrans" presStyleCnt="0"/>
      <dgm:spPr/>
    </dgm:pt>
    <dgm:pt modelId="{3622FE2F-8B1E-4A5B-8B26-AFFDA733CF79}" type="pres">
      <dgm:prSet presAssocID="{71071A02-F4EF-4A7E-B67A-B4B5298041AB}" presName="node" presStyleLbl="alignAccFollowNode1" presStyleIdx="0" presStyleCnt="5" custScaleX="199273">
        <dgm:presLayoutVars>
          <dgm:bulletEnabled val="1"/>
        </dgm:presLayoutVars>
      </dgm:prSet>
      <dgm:spPr/>
      <dgm:t>
        <a:bodyPr/>
        <a:lstStyle/>
        <a:p>
          <a:endParaRPr lang="en-US"/>
        </a:p>
      </dgm:t>
    </dgm:pt>
    <dgm:pt modelId="{03F7487A-D536-47B5-B3A4-8B81AE94157A}" type="pres">
      <dgm:prSet presAssocID="{F194C7C8-0FDB-4C49-A363-9E2E02202D89}" presName="vSp" presStyleCnt="0"/>
      <dgm:spPr/>
    </dgm:pt>
    <dgm:pt modelId="{F48563E3-E54D-42AC-A279-5183240FC664}" type="pres">
      <dgm:prSet presAssocID="{7A6A04AA-76A6-4579-B5CF-A78560BF851E}" presName="horFlow" presStyleCnt="0"/>
      <dgm:spPr/>
    </dgm:pt>
    <dgm:pt modelId="{843EC0CC-8AB0-4290-8C17-E89E534234D9}" type="pres">
      <dgm:prSet presAssocID="{7A6A04AA-76A6-4579-B5CF-A78560BF851E}" presName="bigChev" presStyleLbl="node1" presStyleIdx="1" presStyleCnt="5"/>
      <dgm:spPr/>
      <dgm:t>
        <a:bodyPr/>
        <a:lstStyle/>
        <a:p>
          <a:endParaRPr lang="en-US"/>
        </a:p>
      </dgm:t>
    </dgm:pt>
    <dgm:pt modelId="{6A82BDA4-3CF6-4388-864D-4049D2ED9CA9}" type="pres">
      <dgm:prSet presAssocID="{B8F28BA7-B457-4E98-A734-5F57D6F768F5}" presName="parTrans" presStyleCnt="0"/>
      <dgm:spPr/>
    </dgm:pt>
    <dgm:pt modelId="{C19E1EF6-0001-4070-AE65-1AC35DBCB258}" type="pres">
      <dgm:prSet presAssocID="{CD3E505B-21B1-4735-9A65-842D44164C3A}" presName="node" presStyleLbl="alignAccFollowNode1" presStyleIdx="1" presStyleCnt="5" custScaleX="199273">
        <dgm:presLayoutVars>
          <dgm:bulletEnabled val="1"/>
        </dgm:presLayoutVars>
      </dgm:prSet>
      <dgm:spPr/>
      <dgm:t>
        <a:bodyPr/>
        <a:lstStyle/>
        <a:p>
          <a:endParaRPr lang="en-US"/>
        </a:p>
      </dgm:t>
    </dgm:pt>
    <dgm:pt modelId="{5B807272-60B5-4136-A3A2-ECDCE5F557A7}" type="pres">
      <dgm:prSet presAssocID="{7A6A04AA-76A6-4579-B5CF-A78560BF851E}" presName="vSp" presStyleCnt="0"/>
      <dgm:spPr/>
    </dgm:pt>
    <dgm:pt modelId="{9D06F68B-68E9-4861-9AB0-45ED7A6F3D5E}" type="pres">
      <dgm:prSet presAssocID="{E162171A-B9F8-4BF0-BDA4-7A13F33C6979}" presName="horFlow" presStyleCnt="0"/>
      <dgm:spPr/>
    </dgm:pt>
    <dgm:pt modelId="{C3E0DCB8-B329-4B65-A8B9-A4D0936D9515}" type="pres">
      <dgm:prSet presAssocID="{E162171A-B9F8-4BF0-BDA4-7A13F33C6979}" presName="bigChev" presStyleLbl="node1" presStyleIdx="2" presStyleCnt="5"/>
      <dgm:spPr/>
      <dgm:t>
        <a:bodyPr/>
        <a:lstStyle/>
        <a:p>
          <a:endParaRPr lang="en-US"/>
        </a:p>
      </dgm:t>
    </dgm:pt>
    <dgm:pt modelId="{DD02A0CB-1E38-4434-B37F-FD10538987E4}" type="pres">
      <dgm:prSet presAssocID="{F7A8F393-A641-4B0B-A16B-97BEB7822B64}" presName="parTrans" presStyleCnt="0"/>
      <dgm:spPr/>
    </dgm:pt>
    <dgm:pt modelId="{3C76A32E-F8BD-4847-B032-99E2BD5E102B}" type="pres">
      <dgm:prSet presAssocID="{98E164C9-88B7-4A95-AA22-98B7C3125DDC}" presName="node" presStyleLbl="alignAccFollowNode1" presStyleIdx="2" presStyleCnt="5" custScaleX="199273">
        <dgm:presLayoutVars>
          <dgm:bulletEnabled val="1"/>
        </dgm:presLayoutVars>
      </dgm:prSet>
      <dgm:spPr/>
      <dgm:t>
        <a:bodyPr/>
        <a:lstStyle/>
        <a:p>
          <a:endParaRPr lang="en-US"/>
        </a:p>
      </dgm:t>
    </dgm:pt>
    <dgm:pt modelId="{96DDB143-7C56-4AB9-8311-FFC8C4B89092}" type="pres">
      <dgm:prSet presAssocID="{E162171A-B9F8-4BF0-BDA4-7A13F33C6979}" presName="vSp" presStyleCnt="0"/>
      <dgm:spPr/>
    </dgm:pt>
    <dgm:pt modelId="{58B1B972-54A9-41E1-83E3-6BC65D6FDE9E}" type="pres">
      <dgm:prSet presAssocID="{CBAE67B7-F9F8-49C3-AB7F-E8F82EEF2A10}" presName="horFlow" presStyleCnt="0"/>
      <dgm:spPr/>
    </dgm:pt>
    <dgm:pt modelId="{05D15FC4-E791-49AF-AE99-24CB845C195E}" type="pres">
      <dgm:prSet presAssocID="{CBAE67B7-F9F8-49C3-AB7F-E8F82EEF2A10}" presName="bigChev" presStyleLbl="node1" presStyleIdx="3" presStyleCnt="5"/>
      <dgm:spPr/>
      <dgm:t>
        <a:bodyPr/>
        <a:lstStyle/>
        <a:p>
          <a:endParaRPr lang="en-US"/>
        </a:p>
      </dgm:t>
    </dgm:pt>
    <dgm:pt modelId="{A199C4C9-C9D8-4D80-AA30-45D9EDF3CB0E}" type="pres">
      <dgm:prSet presAssocID="{8BF79051-CE78-452D-A0F7-0FBFC5890F42}" presName="parTrans" presStyleCnt="0"/>
      <dgm:spPr/>
    </dgm:pt>
    <dgm:pt modelId="{D8D40DB4-69B2-404E-B843-4FFF5966AC79}" type="pres">
      <dgm:prSet presAssocID="{E2BF479A-73FC-4E82-895C-38F79BAB9570}" presName="node" presStyleLbl="alignAccFollowNode1" presStyleIdx="3" presStyleCnt="5" custScaleX="199273">
        <dgm:presLayoutVars>
          <dgm:bulletEnabled val="1"/>
        </dgm:presLayoutVars>
      </dgm:prSet>
      <dgm:spPr/>
      <dgm:t>
        <a:bodyPr/>
        <a:lstStyle/>
        <a:p>
          <a:endParaRPr lang="en-US"/>
        </a:p>
      </dgm:t>
    </dgm:pt>
    <dgm:pt modelId="{E258AD37-F77E-4132-8D99-B69C74A7099A}" type="pres">
      <dgm:prSet presAssocID="{CBAE67B7-F9F8-49C3-AB7F-E8F82EEF2A10}" presName="vSp" presStyleCnt="0"/>
      <dgm:spPr/>
    </dgm:pt>
    <dgm:pt modelId="{36AE2228-581F-4EB6-A3F3-E28FEF7F621B}" type="pres">
      <dgm:prSet presAssocID="{52C33C36-3947-4F65-B9F0-CBAD0BD342B6}" presName="horFlow" presStyleCnt="0"/>
      <dgm:spPr/>
    </dgm:pt>
    <dgm:pt modelId="{5F201F98-2302-4259-A209-C88C5C7749B0}" type="pres">
      <dgm:prSet presAssocID="{52C33C36-3947-4F65-B9F0-CBAD0BD342B6}" presName="bigChev" presStyleLbl="node1" presStyleIdx="4" presStyleCnt="5"/>
      <dgm:spPr/>
      <dgm:t>
        <a:bodyPr/>
        <a:lstStyle/>
        <a:p>
          <a:endParaRPr lang="en-US"/>
        </a:p>
      </dgm:t>
    </dgm:pt>
    <dgm:pt modelId="{8A630428-35D4-48FB-A2AA-5A3C945DC760}" type="pres">
      <dgm:prSet presAssocID="{6A937938-3156-444B-98EC-105ED5616FAB}" presName="parTrans" presStyleCnt="0"/>
      <dgm:spPr/>
    </dgm:pt>
    <dgm:pt modelId="{4238581A-186C-4388-9B87-39D762DFF4F2}" type="pres">
      <dgm:prSet presAssocID="{4800CE73-48D4-45E7-AA04-0DBD784005AD}" presName="node" presStyleLbl="alignAccFollowNode1" presStyleIdx="4" presStyleCnt="5" custScaleX="199273">
        <dgm:presLayoutVars>
          <dgm:bulletEnabled val="1"/>
        </dgm:presLayoutVars>
      </dgm:prSet>
      <dgm:spPr/>
      <dgm:t>
        <a:bodyPr/>
        <a:lstStyle/>
        <a:p>
          <a:endParaRPr lang="en-US"/>
        </a:p>
      </dgm:t>
    </dgm:pt>
  </dgm:ptLst>
  <dgm:cxnLst>
    <dgm:cxn modelId="{446A86D8-C08B-4670-9071-392E62C5C54C}" srcId="{12E9FF60-F60A-4C27-A055-445E5B300D47}" destId="{F194C7C8-0FDB-4C49-A363-9E2E02202D89}" srcOrd="0" destOrd="0" parTransId="{FB9EE143-4E81-4AB3-9B54-F38DCBC71DFB}" sibTransId="{B1B04FDB-F561-4768-9768-1D46ADD490FD}"/>
    <dgm:cxn modelId="{2D239BBA-89BD-48F1-B4D1-1B8BE580411C}" type="presOf" srcId="{CBAE67B7-F9F8-49C3-AB7F-E8F82EEF2A10}" destId="{05D15FC4-E791-49AF-AE99-24CB845C195E}" srcOrd="0" destOrd="0" presId="urn:microsoft.com/office/officeart/2005/8/layout/lProcess3"/>
    <dgm:cxn modelId="{54A42D1D-BCA4-4C34-8A4E-9DB940D2FC12}" type="presOf" srcId="{71071A02-F4EF-4A7E-B67A-B4B5298041AB}" destId="{3622FE2F-8B1E-4A5B-8B26-AFFDA733CF79}" srcOrd="0" destOrd="0" presId="urn:microsoft.com/office/officeart/2005/8/layout/lProcess3"/>
    <dgm:cxn modelId="{4D2402BC-B6B5-4DFC-B0C7-942CBAB56544}" type="presOf" srcId="{CD3E505B-21B1-4735-9A65-842D44164C3A}" destId="{C19E1EF6-0001-4070-AE65-1AC35DBCB258}" srcOrd="0" destOrd="0" presId="urn:microsoft.com/office/officeart/2005/8/layout/lProcess3"/>
    <dgm:cxn modelId="{907A40F6-76DC-40D6-8F33-F264F11A1EE4}" srcId="{CBAE67B7-F9F8-49C3-AB7F-E8F82EEF2A10}" destId="{E2BF479A-73FC-4E82-895C-38F79BAB9570}" srcOrd="0" destOrd="0" parTransId="{8BF79051-CE78-452D-A0F7-0FBFC5890F42}" sibTransId="{D34AAB4D-D9FA-472F-9E47-0FADCD62CA24}"/>
    <dgm:cxn modelId="{7BDDA438-4BE6-4E8B-B59B-CEC7D92F56D4}" type="presOf" srcId="{E162171A-B9F8-4BF0-BDA4-7A13F33C6979}" destId="{C3E0DCB8-B329-4B65-A8B9-A4D0936D9515}" srcOrd="0" destOrd="0" presId="urn:microsoft.com/office/officeart/2005/8/layout/lProcess3"/>
    <dgm:cxn modelId="{A4BF601A-7944-40A3-974E-DDF049FE0DD2}" srcId="{52C33C36-3947-4F65-B9F0-CBAD0BD342B6}" destId="{4800CE73-48D4-45E7-AA04-0DBD784005AD}" srcOrd="0" destOrd="0" parTransId="{6A937938-3156-444B-98EC-105ED5616FAB}" sibTransId="{58405BBD-E004-4C4A-8C68-34FD19AECC36}"/>
    <dgm:cxn modelId="{13F6781C-FBF0-4F52-8F1D-E7199C2430DF}" srcId="{12E9FF60-F60A-4C27-A055-445E5B300D47}" destId="{52C33C36-3947-4F65-B9F0-CBAD0BD342B6}" srcOrd="4" destOrd="0" parTransId="{05DB895C-9CBA-4C42-AB3E-84F63D2CEECB}" sibTransId="{7CF21B7B-E74F-4C2C-9F23-A8FBF6B7BB3F}"/>
    <dgm:cxn modelId="{72A00CB9-6A02-4785-8265-0D7C2D057F13}" type="presOf" srcId="{F194C7C8-0FDB-4C49-A363-9E2E02202D89}" destId="{7B425360-48B3-4B83-83F1-63BA96A01016}" srcOrd="0" destOrd="0" presId="urn:microsoft.com/office/officeart/2005/8/layout/lProcess3"/>
    <dgm:cxn modelId="{AE9F3C4E-32C4-4B4C-8907-98D90BA5956D}" type="presOf" srcId="{52C33C36-3947-4F65-B9F0-CBAD0BD342B6}" destId="{5F201F98-2302-4259-A209-C88C5C7749B0}" srcOrd="0" destOrd="0" presId="urn:microsoft.com/office/officeart/2005/8/layout/lProcess3"/>
    <dgm:cxn modelId="{9207EF07-3E69-4AFC-A398-AB9BE9AA8CD8}" srcId="{12E9FF60-F60A-4C27-A055-445E5B300D47}" destId="{CBAE67B7-F9F8-49C3-AB7F-E8F82EEF2A10}" srcOrd="3" destOrd="0" parTransId="{4BA43EC1-65DE-476B-9785-7CE00E276C25}" sibTransId="{1205CAFF-30A6-4C5F-80BC-DEF2AF0C9269}"/>
    <dgm:cxn modelId="{30DF4804-3854-4760-85FF-874B5582D41A}" srcId="{7A6A04AA-76A6-4579-B5CF-A78560BF851E}" destId="{CD3E505B-21B1-4735-9A65-842D44164C3A}" srcOrd="0" destOrd="0" parTransId="{B8F28BA7-B457-4E98-A734-5F57D6F768F5}" sibTransId="{30F826F3-DE4D-45C1-B62B-AA53C23179D9}"/>
    <dgm:cxn modelId="{38F2283B-7A1D-4185-8321-25A88BE3EC89}" srcId="{F194C7C8-0FDB-4C49-A363-9E2E02202D89}" destId="{71071A02-F4EF-4A7E-B67A-B4B5298041AB}" srcOrd="0" destOrd="0" parTransId="{581E4F54-32AC-433C-A979-D7BA9D185C19}" sibTransId="{CF7D0F32-CFB7-40DF-81DB-86D1B37E28DC}"/>
    <dgm:cxn modelId="{3F9907EB-E81F-46AB-BC29-F149D7A1F96B}" type="presOf" srcId="{12E9FF60-F60A-4C27-A055-445E5B300D47}" destId="{7C8640F8-C692-4E56-A18F-4B2D6BFB1246}" srcOrd="0" destOrd="0" presId="urn:microsoft.com/office/officeart/2005/8/layout/lProcess3"/>
    <dgm:cxn modelId="{9C85B5A1-5E80-4570-9285-618D50DCD506}" type="presOf" srcId="{7A6A04AA-76A6-4579-B5CF-A78560BF851E}" destId="{843EC0CC-8AB0-4290-8C17-E89E534234D9}" srcOrd="0" destOrd="0" presId="urn:microsoft.com/office/officeart/2005/8/layout/lProcess3"/>
    <dgm:cxn modelId="{4AD1F5E9-DBCC-4497-91E3-84B69B989C9C}" srcId="{12E9FF60-F60A-4C27-A055-445E5B300D47}" destId="{7A6A04AA-76A6-4579-B5CF-A78560BF851E}" srcOrd="1" destOrd="0" parTransId="{6AB93D26-63BF-46BD-9135-F47355E14B95}" sibTransId="{89BB5656-E042-4969-BB7B-BF7712D3BFA9}"/>
    <dgm:cxn modelId="{EA6DE54C-6C5C-4D17-AC34-D8790CA50987}" type="presOf" srcId="{E2BF479A-73FC-4E82-895C-38F79BAB9570}" destId="{D8D40DB4-69B2-404E-B843-4FFF5966AC79}" srcOrd="0" destOrd="0" presId="urn:microsoft.com/office/officeart/2005/8/layout/lProcess3"/>
    <dgm:cxn modelId="{D5C24CA5-1B86-41EB-A366-B4D65596A291}" type="presOf" srcId="{4800CE73-48D4-45E7-AA04-0DBD784005AD}" destId="{4238581A-186C-4388-9B87-39D762DFF4F2}" srcOrd="0" destOrd="0" presId="urn:microsoft.com/office/officeart/2005/8/layout/lProcess3"/>
    <dgm:cxn modelId="{454A8883-E39C-4985-ACE2-A3C491D3C574}" srcId="{E162171A-B9F8-4BF0-BDA4-7A13F33C6979}" destId="{98E164C9-88B7-4A95-AA22-98B7C3125DDC}" srcOrd="0" destOrd="0" parTransId="{F7A8F393-A641-4B0B-A16B-97BEB7822B64}" sibTransId="{857C0A86-6453-44A5-8404-E430B934B63E}"/>
    <dgm:cxn modelId="{07D9DF8F-1A99-478E-9717-25E76598C76C}" type="presOf" srcId="{98E164C9-88B7-4A95-AA22-98B7C3125DDC}" destId="{3C76A32E-F8BD-4847-B032-99E2BD5E102B}" srcOrd="0" destOrd="0" presId="urn:microsoft.com/office/officeart/2005/8/layout/lProcess3"/>
    <dgm:cxn modelId="{70530893-9E49-4CEB-A847-12687D93F062}" srcId="{12E9FF60-F60A-4C27-A055-445E5B300D47}" destId="{E162171A-B9F8-4BF0-BDA4-7A13F33C6979}" srcOrd="2" destOrd="0" parTransId="{3E998758-962D-4A6C-B6D9-44FE3628CF18}" sibTransId="{FCB59E66-3193-48F5-9F38-C4D0A98A381B}"/>
    <dgm:cxn modelId="{D58CBDB8-EA39-41B0-98A4-6FE39127D256}" type="presParOf" srcId="{7C8640F8-C692-4E56-A18F-4B2D6BFB1246}" destId="{40ABE1FF-BDF0-40B8-8C2B-660121732078}" srcOrd="0" destOrd="0" presId="urn:microsoft.com/office/officeart/2005/8/layout/lProcess3"/>
    <dgm:cxn modelId="{DCB27C91-B1A9-4893-B945-699FE19B3F7B}" type="presParOf" srcId="{40ABE1FF-BDF0-40B8-8C2B-660121732078}" destId="{7B425360-48B3-4B83-83F1-63BA96A01016}" srcOrd="0" destOrd="0" presId="urn:microsoft.com/office/officeart/2005/8/layout/lProcess3"/>
    <dgm:cxn modelId="{B8A384A7-2CDE-4CC0-A057-8B33F52DB6B6}" type="presParOf" srcId="{40ABE1FF-BDF0-40B8-8C2B-660121732078}" destId="{8B8C21D5-248D-444F-911B-F0A8368A240D}" srcOrd="1" destOrd="0" presId="urn:microsoft.com/office/officeart/2005/8/layout/lProcess3"/>
    <dgm:cxn modelId="{5D647808-67DC-48E2-B4A0-4C167B37C57F}" type="presParOf" srcId="{40ABE1FF-BDF0-40B8-8C2B-660121732078}" destId="{3622FE2F-8B1E-4A5B-8B26-AFFDA733CF79}" srcOrd="2" destOrd="0" presId="urn:microsoft.com/office/officeart/2005/8/layout/lProcess3"/>
    <dgm:cxn modelId="{3B8D25BF-C099-4867-9CE7-18712A568128}" type="presParOf" srcId="{7C8640F8-C692-4E56-A18F-4B2D6BFB1246}" destId="{03F7487A-D536-47B5-B3A4-8B81AE94157A}" srcOrd="1" destOrd="0" presId="urn:microsoft.com/office/officeart/2005/8/layout/lProcess3"/>
    <dgm:cxn modelId="{F43F3F05-B01D-442E-AC20-4A8149DDDE56}" type="presParOf" srcId="{7C8640F8-C692-4E56-A18F-4B2D6BFB1246}" destId="{F48563E3-E54D-42AC-A279-5183240FC664}" srcOrd="2" destOrd="0" presId="urn:microsoft.com/office/officeart/2005/8/layout/lProcess3"/>
    <dgm:cxn modelId="{DF84E921-EAAA-42EE-94BF-2A13ACE5E383}" type="presParOf" srcId="{F48563E3-E54D-42AC-A279-5183240FC664}" destId="{843EC0CC-8AB0-4290-8C17-E89E534234D9}" srcOrd="0" destOrd="0" presId="urn:microsoft.com/office/officeart/2005/8/layout/lProcess3"/>
    <dgm:cxn modelId="{DCED9261-6977-48BC-9278-513CF506E180}" type="presParOf" srcId="{F48563E3-E54D-42AC-A279-5183240FC664}" destId="{6A82BDA4-3CF6-4388-864D-4049D2ED9CA9}" srcOrd="1" destOrd="0" presId="urn:microsoft.com/office/officeart/2005/8/layout/lProcess3"/>
    <dgm:cxn modelId="{8B2F402D-42E4-4DBD-AC2C-66D4D224BEA4}" type="presParOf" srcId="{F48563E3-E54D-42AC-A279-5183240FC664}" destId="{C19E1EF6-0001-4070-AE65-1AC35DBCB258}" srcOrd="2" destOrd="0" presId="urn:microsoft.com/office/officeart/2005/8/layout/lProcess3"/>
    <dgm:cxn modelId="{B12BFBBA-9048-49FE-B666-B66257035669}" type="presParOf" srcId="{7C8640F8-C692-4E56-A18F-4B2D6BFB1246}" destId="{5B807272-60B5-4136-A3A2-ECDCE5F557A7}" srcOrd="3" destOrd="0" presId="urn:microsoft.com/office/officeart/2005/8/layout/lProcess3"/>
    <dgm:cxn modelId="{432A052D-C309-4E38-B411-95523D57A0DA}" type="presParOf" srcId="{7C8640F8-C692-4E56-A18F-4B2D6BFB1246}" destId="{9D06F68B-68E9-4861-9AB0-45ED7A6F3D5E}" srcOrd="4" destOrd="0" presId="urn:microsoft.com/office/officeart/2005/8/layout/lProcess3"/>
    <dgm:cxn modelId="{6BABDC01-5985-4CA4-931B-6CBE0883DB41}" type="presParOf" srcId="{9D06F68B-68E9-4861-9AB0-45ED7A6F3D5E}" destId="{C3E0DCB8-B329-4B65-A8B9-A4D0936D9515}" srcOrd="0" destOrd="0" presId="urn:microsoft.com/office/officeart/2005/8/layout/lProcess3"/>
    <dgm:cxn modelId="{D0880C80-10B3-4709-AECB-4F23E8AD7C4D}" type="presParOf" srcId="{9D06F68B-68E9-4861-9AB0-45ED7A6F3D5E}" destId="{DD02A0CB-1E38-4434-B37F-FD10538987E4}" srcOrd="1" destOrd="0" presId="urn:microsoft.com/office/officeart/2005/8/layout/lProcess3"/>
    <dgm:cxn modelId="{9F38B4E1-F8AB-49F3-BA52-5D256B13DC93}" type="presParOf" srcId="{9D06F68B-68E9-4861-9AB0-45ED7A6F3D5E}" destId="{3C76A32E-F8BD-4847-B032-99E2BD5E102B}" srcOrd="2" destOrd="0" presId="urn:microsoft.com/office/officeart/2005/8/layout/lProcess3"/>
    <dgm:cxn modelId="{2B3EB8C7-392B-4DBA-B4BD-B932CFF85A6F}" type="presParOf" srcId="{7C8640F8-C692-4E56-A18F-4B2D6BFB1246}" destId="{96DDB143-7C56-4AB9-8311-FFC8C4B89092}" srcOrd="5" destOrd="0" presId="urn:microsoft.com/office/officeart/2005/8/layout/lProcess3"/>
    <dgm:cxn modelId="{4AA751A4-1418-4936-99D5-19C81727148D}" type="presParOf" srcId="{7C8640F8-C692-4E56-A18F-4B2D6BFB1246}" destId="{58B1B972-54A9-41E1-83E3-6BC65D6FDE9E}" srcOrd="6" destOrd="0" presId="urn:microsoft.com/office/officeart/2005/8/layout/lProcess3"/>
    <dgm:cxn modelId="{275DA984-1790-4825-80D8-77ACA2EE6134}" type="presParOf" srcId="{58B1B972-54A9-41E1-83E3-6BC65D6FDE9E}" destId="{05D15FC4-E791-49AF-AE99-24CB845C195E}" srcOrd="0" destOrd="0" presId="urn:microsoft.com/office/officeart/2005/8/layout/lProcess3"/>
    <dgm:cxn modelId="{94A37425-0391-41C9-AEF7-812CA37241CC}" type="presParOf" srcId="{58B1B972-54A9-41E1-83E3-6BC65D6FDE9E}" destId="{A199C4C9-C9D8-4D80-AA30-45D9EDF3CB0E}" srcOrd="1" destOrd="0" presId="urn:microsoft.com/office/officeart/2005/8/layout/lProcess3"/>
    <dgm:cxn modelId="{B9E2E585-F1E1-4B53-AB59-3F12AD4CD62B}" type="presParOf" srcId="{58B1B972-54A9-41E1-83E3-6BC65D6FDE9E}" destId="{D8D40DB4-69B2-404E-B843-4FFF5966AC79}" srcOrd="2" destOrd="0" presId="urn:microsoft.com/office/officeart/2005/8/layout/lProcess3"/>
    <dgm:cxn modelId="{B61BA8F7-5B4E-45F9-B1B5-C36E31E8C79B}" type="presParOf" srcId="{7C8640F8-C692-4E56-A18F-4B2D6BFB1246}" destId="{E258AD37-F77E-4132-8D99-B69C74A7099A}" srcOrd="7" destOrd="0" presId="urn:microsoft.com/office/officeart/2005/8/layout/lProcess3"/>
    <dgm:cxn modelId="{BAE2ACA8-A7BA-4195-AE55-1EA49D84F2E8}" type="presParOf" srcId="{7C8640F8-C692-4E56-A18F-4B2D6BFB1246}" destId="{36AE2228-581F-4EB6-A3F3-E28FEF7F621B}" srcOrd="8" destOrd="0" presId="urn:microsoft.com/office/officeart/2005/8/layout/lProcess3"/>
    <dgm:cxn modelId="{F44DFAA3-0615-4BAD-9FEE-04334F06303A}" type="presParOf" srcId="{36AE2228-581F-4EB6-A3F3-E28FEF7F621B}" destId="{5F201F98-2302-4259-A209-C88C5C7749B0}" srcOrd="0" destOrd="0" presId="urn:microsoft.com/office/officeart/2005/8/layout/lProcess3"/>
    <dgm:cxn modelId="{BF23D94E-0C59-4C07-971D-EA8AAF57D049}" type="presParOf" srcId="{36AE2228-581F-4EB6-A3F3-E28FEF7F621B}" destId="{8A630428-35D4-48FB-A2AA-5A3C945DC760}" srcOrd="1" destOrd="0" presId="urn:microsoft.com/office/officeart/2005/8/layout/lProcess3"/>
    <dgm:cxn modelId="{B0C63D0C-3098-4767-8B25-45339D7948D2}" type="presParOf" srcId="{36AE2228-581F-4EB6-A3F3-E28FEF7F621B}" destId="{4238581A-186C-4388-9B87-39D762DFF4F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EDCCF-C7B6-42C8-B06C-E896307D839B}" type="datetimeFigureOut">
              <a:rPr lang="en-US" smtClean="0"/>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F50A4-1C80-4005-94C5-2ED3EC4F16F4}" type="slidenum">
              <a:rPr lang="en-US" smtClean="0"/>
              <a:t>‹#›</a:t>
            </a:fld>
            <a:endParaRPr lang="en-US"/>
          </a:p>
        </p:txBody>
      </p:sp>
    </p:spTree>
    <p:extLst>
      <p:ext uri="{BB962C8B-B14F-4D97-AF65-F5344CB8AC3E}">
        <p14:creationId xmlns:p14="http://schemas.microsoft.com/office/powerpoint/2010/main" val="386744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HMcQKz3H0yY"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hue8@cdc.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Welcome to </a:t>
            </a:r>
            <a:r>
              <a:rPr lang="en-US" sz="1200" i="1" kern="1200" dirty="0" smtClean="0">
                <a:solidFill>
                  <a:schemeClr val="tx1"/>
                </a:solidFill>
                <a:effectLst/>
                <a:latin typeface="+mn-lt"/>
                <a:ea typeface="+mn-ea"/>
                <a:cs typeface="+mn-cs"/>
              </a:rPr>
              <a:t>Professional Development 101: The Basics</a:t>
            </a:r>
            <a:r>
              <a:rPr lang="en-US" sz="1200" kern="1200" dirty="0" smtClean="0">
                <a:solidFill>
                  <a:schemeClr val="tx1"/>
                </a:solidFill>
                <a:effectLst/>
                <a:latin typeface="+mn-lt"/>
                <a:ea typeface="+mn-ea"/>
                <a:cs typeface="+mn-cs"/>
              </a:rPr>
              <a:t>, the first course in the Professional Development series.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name is Bridget </a:t>
            </a:r>
            <a:r>
              <a:rPr lang="en-US" sz="1200" kern="1200" dirty="0" err="1" smtClean="0">
                <a:solidFill>
                  <a:schemeClr val="tx1"/>
                </a:solidFill>
                <a:effectLst/>
                <a:latin typeface="+mn-lt"/>
                <a:ea typeface="+mn-ea"/>
                <a:cs typeface="+mn-cs"/>
              </a:rPr>
              <a:t>Borgogna</a:t>
            </a:r>
            <a:r>
              <a:rPr lang="en-US" sz="1200" kern="1200" dirty="0" smtClean="0">
                <a:solidFill>
                  <a:schemeClr val="tx1"/>
                </a:solidFill>
                <a:effectLst/>
                <a:latin typeface="+mn-lt"/>
                <a:ea typeface="+mn-ea"/>
                <a:cs typeface="+mn-cs"/>
              </a:rPr>
              <a:t>, and I am a health education specialist and project officer at CDC’s Division of Population Health, School Health Branch. I’m joined by Melissa </a:t>
            </a:r>
            <a:r>
              <a:rPr lang="en-US" sz="1200" kern="1200" dirty="0" err="1" smtClean="0">
                <a:solidFill>
                  <a:schemeClr val="tx1"/>
                </a:solidFill>
                <a:effectLst/>
                <a:latin typeface="+mn-lt"/>
                <a:ea typeface="+mn-ea"/>
                <a:cs typeface="+mn-cs"/>
              </a:rPr>
              <a:t>Fahrenbruch</a:t>
            </a:r>
            <a:r>
              <a:rPr lang="en-US" sz="1200" kern="1200" dirty="0" smtClean="0">
                <a:solidFill>
                  <a:schemeClr val="tx1"/>
                </a:solidFill>
                <a:effectLst/>
                <a:latin typeface="+mn-lt"/>
                <a:ea typeface="+mn-ea"/>
                <a:cs typeface="+mn-cs"/>
              </a:rPr>
              <a:t>, who is the team lead for the Program and Professional Development team in the School Health Branch.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Hello. I’m looking forward to kicking off the series with you.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3</a:t>
            </a:fld>
            <a:endParaRPr lang="en-US"/>
          </a:p>
        </p:txBody>
      </p:sp>
    </p:spTree>
    <p:extLst>
      <p:ext uri="{BB962C8B-B14F-4D97-AF65-F5344CB8AC3E}">
        <p14:creationId xmlns:p14="http://schemas.microsoft.com/office/powerpoint/2010/main" val="29078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a:t>
            </a:r>
            <a:r>
              <a:rPr lang="en-US" sz="1200" i="1" kern="1200" dirty="0" smtClean="0">
                <a:solidFill>
                  <a:schemeClr val="tx1"/>
                </a:solidFill>
                <a:effectLst/>
                <a:latin typeface="+mn-lt"/>
                <a:ea typeface="+mn-ea"/>
                <a:cs typeface="+mn-cs"/>
              </a:rPr>
              <a:t>synchronous</a:t>
            </a:r>
            <a:r>
              <a:rPr lang="en-US" sz="1200" kern="1200" dirty="0" smtClean="0">
                <a:solidFill>
                  <a:schemeClr val="tx1"/>
                </a:solidFill>
                <a:effectLst/>
                <a:latin typeface="+mn-lt"/>
                <a:ea typeface="+mn-ea"/>
                <a:cs typeface="+mn-cs"/>
              </a:rPr>
              <a:t> delivery, instruction is conducted in real time. That is, all participants are present at the same time.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Synchronous delivery most closely resembles a traditional classroom, despite the participants being located remotely.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It requires an organized timetable and an instructor to be present. Participants can typically interact with the instructor, and they may even interact with each other. Web-, video-, or phone-conferencing, live streaming, and Internet radio are all examples of synchronous technology.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Web-conferencing software, such as Adobe Connect, usually contains interactive tools such as hand raising, polling, and chatting.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These tools are helpful for the instructor to engage participants.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14</a:t>
            </a:fld>
            <a:endParaRPr lang="en-US"/>
          </a:p>
        </p:txBody>
      </p:sp>
    </p:spTree>
    <p:extLst>
      <p:ext uri="{BB962C8B-B14F-4D97-AF65-F5344CB8AC3E}">
        <p14:creationId xmlns:p14="http://schemas.microsoft.com/office/powerpoint/2010/main" val="337866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a:t>
            </a:r>
            <a:r>
              <a:rPr lang="en-US" sz="1200" i="1" kern="1200" dirty="0" smtClean="0">
                <a:solidFill>
                  <a:schemeClr val="tx1"/>
                </a:solidFill>
                <a:effectLst/>
                <a:latin typeface="+mn-lt"/>
                <a:ea typeface="+mn-ea"/>
                <a:cs typeface="+mn-cs"/>
              </a:rPr>
              <a:t>asynchronous</a:t>
            </a:r>
            <a:r>
              <a:rPr lang="en-US" sz="1200" kern="1200" dirty="0" smtClean="0">
                <a:solidFill>
                  <a:schemeClr val="tx1"/>
                </a:solidFill>
                <a:effectLst/>
                <a:latin typeface="+mn-lt"/>
                <a:ea typeface="+mn-ea"/>
                <a:cs typeface="+mn-cs"/>
              </a:rPr>
              <a:t> delivery, instruction is self-paced. Participants access course materials on their own schedules and are not required to be together at the same time. Delivery technology includes video and audio recordings, discussion board forums, e-mail, and self-directed print materials.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good ole postal service and CDs you mentioned earlier are also good examples.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Ha…that’s true!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synchronous and asynchronous technologies are combined, that is called hybrid or blended learning.</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15</a:t>
            </a:fld>
            <a:endParaRPr lang="en-US"/>
          </a:p>
        </p:txBody>
      </p:sp>
    </p:spTree>
    <p:extLst>
      <p:ext uri="{BB962C8B-B14F-4D97-AF65-F5344CB8AC3E}">
        <p14:creationId xmlns:p14="http://schemas.microsoft.com/office/powerpoint/2010/main" val="335345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Another form of offerings is the information and presentation session.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Presentations are tailored to specific audiences also, but their purpose is to provide a </a:t>
            </a:r>
            <a:r>
              <a:rPr lang="en-US" sz="1200" b="1" kern="1200" dirty="0" smtClean="0">
                <a:solidFill>
                  <a:schemeClr val="tx1"/>
                </a:solidFill>
                <a:effectLst/>
                <a:latin typeface="+mn-lt"/>
                <a:ea typeface="+mn-ea"/>
                <a:cs typeface="+mn-cs"/>
              </a:rPr>
              <a:t>familiarity</a:t>
            </a:r>
            <a:r>
              <a:rPr lang="en-US" sz="1200" kern="1200" dirty="0" smtClean="0">
                <a:solidFill>
                  <a:schemeClr val="tx1"/>
                </a:solidFill>
                <a:effectLst/>
                <a:latin typeface="+mn-lt"/>
                <a:ea typeface="+mn-ea"/>
                <a:cs typeface="+mn-cs"/>
              </a:rPr>
              <a:t> level of knowledge on a specific topic. At the end of the session, participants have enough information to decide whether or not to pursue further investigation or implementation of the topic.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Your audience for an information session could be school administrators, faculty, education and health professionals, adolescents, parents, college students, legislators, or community groups.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those are good examples.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16</a:t>
            </a:fld>
            <a:endParaRPr lang="en-US"/>
          </a:p>
        </p:txBody>
      </p:sp>
    </p:spTree>
    <p:extLst>
      <p:ext uri="{BB962C8B-B14F-4D97-AF65-F5344CB8AC3E}">
        <p14:creationId xmlns:p14="http://schemas.microsoft.com/office/powerpoint/2010/main" val="120300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Information sessions can be delivered in a variety of ways: in person, online, or in paper-based formats. Sessions can be one-time events or a series of events. They are delivered in a short time, usually between 30 minutes and an hour, and definitely not more than three hours.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So, if I’m marketing a training idea, such as using the School Health Index, and I give a 20-minute presentation about it—that’s not training. That’s an information session,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that’s correct. In that case, the focus is on providing information rather than building skills.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17</a:t>
            </a:fld>
            <a:endParaRPr lang="en-US"/>
          </a:p>
        </p:txBody>
      </p:sp>
    </p:spTree>
    <p:extLst>
      <p:ext uri="{BB962C8B-B14F-4D97-AF65-F5344CB8AC3E}">
        <p14:creationId xmlns:p14="http://schemas.microsoft.com/office/powerpoint/2010/main" val="375130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We’ve talked about events and information and presentation sessions. The final offering we need to talk about is technical assistance.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Technical assistance is the process of providing targeted support to an organization with a development need or problem. It is an effective method for building the capacity of an organization.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It’s also known as TA and commonly referred to as consulting.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Right! TA involves communication between a specialist or consultant and the organization. The specialist should be aware of the organizational culture and any specific circumstances related to the development need.</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18</a:t>
            </a:fld>
            <a:endParaRPr lang="en-US"/>
          </a:p>
        </p:txBody>
      </p:sp>
    </p:spTree>
    <p:extLst>
      <p:ext uri="{BB962C8B-B14F-4D97-AF65-F5344CB8AC3E}">
        <p14:creationId xmlns:p14="http://schemas.microsoft.com/office/powerpoint/2010/main" val="111125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Core principles of good technical assistance means that it is:</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Collaborative</a:t>
            </a:r>
            <a:r>
              <a:rPr lang="en-US" sz="1200" kern="1200" dirty="0" smtClean="0">
                <a:solidFill>
                  <a:schemeClr val="tx1"/>
                </a:solidFill>
                <a:effectLst/>
                <a:latin typeface="+mn-lt"/>
                <a:ea typeface="+mn-ea"/>
                <a:cs typeface="+mn-cs"/>
              </a:rPr>
              <a:t>. Work jointly with the organization’s staff to identify underlying needs.</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Systematic</a:t>
            </a:r>
            <a:r>
              <a:rPr lang="en-US" sz="1200" kern="1200" dirty="0" smtClean="0">
                <a:solidFill>
                  <a:schemeClr val="tx1"/>
                </a:solidFill>
                <a:effectLst/>
                <a:latin typeface="+mn-lt"/>
                <a:ea typeface="+mn-ea"/>
                <a:cs typeface="+mn-cs"/>
              </a:rPr>
              <a:t>. Use an orderly approach.</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Targeted</a:t>
            </a:r>
            <a:r>
              <a:rPr lang="en-US" sz="1200" kern="1200" dirty="0" smtClean="0">
                <a:solidFill>
                  <a:schemeClr val="tx1"/>
                </a:solidFill>
                <a:effectLst/>
                <a:latin typeface="+mn-lt"/>
                <a:ea typeface="+mn-ea"/>
                <a:cs typeface="+mn-cs"/>
              </a:rPr>
              <a:t>. Determine where technical assistance will have the greatest impact.</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Adaptive</a:t>
            </a:r>
            <a:r>
              <a:rPr lang="en-US" sz="1200" kern="1200" dirty="0" smtClean="0">
                <a:solidFill>
                  <a:schemeClr val="tx1"/>
                </a:solidFill>
                <a:effectLst/>
                <a:latin typeface="+mn-lt"/>
                <a:ea typeface="+mn-ea"/>
                <a:cs typeface="+mn-cs"/>
              </a:rPr>
              <a:t>. Be flexible.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Flexibility is always key—especially given different audiences.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Right! Continuing with the core principles, good technical assistance is:</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Customized</a:t>
            </a:r>
            <a:r>
              <a:rPr lang="en-US" sz="1200" kern="1200" dirty="0" smtClean="0">
                <a:solidFill>
                  <a:schemeClr val="tx1"/>
                </a:solidFill>
                <a:effectLst/>
                <a:latin typeface="+mn-lt"/>
                <a:ea typeface="+mn-ea"/>
                <a:cs typeface="+mn-cs"/>
              </a:rPr>
              <a:t>. Respond to the unique needs of the organization.</a:t>
            </a:r>
          </a:p>
          <a:p>
            <a:pPr marL="628650" lvl="1" indent="-171450">
              <a:buFont typeface="Arial" panose="020B0604020202020204" pitchFamily="34" charset="0"/>
              <a:buChar char="•"/>
            </a:pPr>
            <a:r>
              <a:rPr lang="en-US" sz="1200" i="1" kern="1200" dirty="0" smtClean="0">
                <a:solidFill>
                  <a:schemeClr val="tx1"/>
                </a:solidFill>
                <a:effectLst/>
                <a:latin typeface="+mn-lt"/>
                <a:ea typeface="+mn-ea"/>
                <a:cs typeface="+mn-cs"/>
              </a:rPr>
              <a:t>Results-driven</a:t>
            </a:r>
            <a:r>
              <a:rPr lang="en-US" sz="1200" kern="1200" dirty="0" smtClean="0">
                <a:solidFill>
                  <a:schemeClr val="tx1"/>
                </a:solidFill>
                <a:effectLst/>
                <a:latin typeface="+mn-lt"/>
                <a:ea typeface="+mn-ea"/>
                <a:cs typeface="+mn-cs"/>
              </a:rPr>
              <a:t>. Identify measures that indicate improvement.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19</a:t>
            </a:fld>
            <a:endParaRPr lang="en-US"/>
          </a:p>
        </p:txBody>
      </p:sp>
    </p:spTree>
    <p:extLst>
      <p:ext uri="{BB962C8B-B14F-4D97-AF65-F5344CB8AC3E}">
        <p14:creationId xmlns:p14="http://schemas.microsoft.com/office/powerpoint/2010/main" val="87628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There is flexibility in how technical assistance is provided and what it looks like. The structure can be one-on-one consultation or small-group facilitation, which can be provided in person or by phone, e-mail, and of course, Internet technologies such as Web-conferencing.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One-on-one technical assistance is also known as coaching or mentoring.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a good point. I should also point out that TA is typically delivered over an extended period.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20</a:t>
            </a:fld>
            <a:endParaRPr lang="en-US"/>
          </a:p>
        </p:txBody>
      </p:sp>
    </p:spTree>
    <p:extLst>
      <p:ext uri="{BB962C8B-B14F-4D97-AF65-F5344CB8AC3E}">
        <p14:creationId xmlns:p14="http://schemas.microsoft.com/office/powerpoint/2010/main" val="101380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That wraps up our discussion of professional development activities. We talked about how events, information and presentation sessions, and technical assistance are delivered and their average length.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let’s take a minute to review.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21</a:t>
            </a:fld>
            <a:endParaRPr lang="en-US"/>
          </a:p>
        </p:txBody>
      </p:sp>
    </p:spTree>
    <p:extLst>
      <p:ext uri="{BB962C8B-B14F-4D97-AF65-F5344CB8AC3E}">
        <p14:creationId xmlns:p14="http://schemas.microsoft.com/office/powerpoint/2010/main" val="183866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Now, we will turn our attention to six professional development practices that we will refer to as PD Practices. In this section, we will talk about the PD Practices framework and potential outcomes.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are the six practices.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24</a:t>
            </a:fld>
            <a:endParaRPr lang="en-US"/>
          </a:p>
        </p:txBody>
      </p:sp>
    </p:spTree>
    <p:extLst>
      <p:ext uri="{BB962C8B-B14F-4D97-AF65-F5344CB8AC3E}">
        <p14:creationId xmlns:p14="http://schemas.microsoft.com/office/powerpoint/2010/main" val="206979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sz="1200" kern="1200" dirty="0" smtClean="0">
                <a:solidFill>
                  <a:schemeClr val="tx1"/>
                </a:solidFill>
                <a:effectLst/>
                <a:latin typeface="+mn-lt"/>
                <a:ea typeface="+mn-ea"/>
                <a:cs typeface="+mn-cs"/>
              </a:rPr>
              <a:t>The PD Practices emphasize quality over quantity, with a solid framework supported by best practices. Although not a step-by-step formula, the PD Practices do follow a logical flow, from one practice to the next.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25</a:t>
            </a:fld>
            <a:endParaRPr lang="en-US"/>
          </a:p>
        </p:txBody>
      </p:sp>
    </p:spTree>
    <p:extLst>
      <p:ext uri="{BB962C8B-B14F-4D97-AF65-F5344CB8AC3E}">
        <p14:creationId xmlns:p14="http://schemas.microsoft.com/office/powerpoint/2010/main" val="308625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Part 1 of this course, we’ll introduce you to Professional Development Practices that are based on research and best practices. The practices were developed in partnership with Rocky Mountain Center for Health Promotion and Education, or RMC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we have worked with RMC Health for a number of years. We partnered with them in 2012 to help funded partners strengthen their education delivery through professional development activities.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By providing courses like this, we believe we can help you increase the skill-building capacity of your staff, as they work toward improving health and educational outcomes among youth.</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a:t>
            </a:fld>
            <a:endParaRPr lang="en-US"/>
          </a:p>
        </p:txBody>
      </p:sp>
    </p:spTree>
    <p:extLst>
      <p:ext uri="{BB962C8B-B14F-4D97-AF65-F5344CB8AC3E}">
        <p14:creationId xmlns:p14="http://schemas.microsoft.com/office/powerpoint/2010/main" val="266879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 </a:t>
            </a:r>
            <a:r>
              <a:rPr lang="en-US" sz="1200" b="1" kern="1200" dirty="0" smtClean="0">
                <a:solidFill>
                  <a:schemeClr val="tx1"/>
                </a:solidFill>
                <a:effectLst/>
                <a:latin typeface="+mn-lt"/>
                <a:ea typeface="+mn-ea"/>
                <a:cs typeface="+mn-cs"/>
              </a:rPr>
              <a:t>Sustaining</a:t>
            </a:r>
            <a:r>
              <a:rPr lang="en-US" sz="1200" kern="1200" dirty="0" smtClean="0">
                <a:solidFill>
                  <a:schemeClr val="tx1"/>
                </a:solidFill>
                <a:effectLst/>
                <a:latin typeface="+mn-lt"/>
                <a:ea typeface="+mn-ea"/>
                <a:cs typeface="+mn-cs"/>
              </a:rPr>
              <a:t> a PD infrastructure builds professional and agency capacity. PD Practices allow you to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instructionally sound professional development activities under optimal conditions. </a:t>
            </a:r>
            <a:r>
              <a:rPr lang="en-US" sz="1200" b="1" kern="1200" dirty="0" smtClean="0">
                <a:solidFill>
                  <a:schemeClr val="tx1"/>
                </a:solidFill>
                <a:effectLst/>
                <a:latin typeface="+mn-lt"/>
                <a:ea typeface="+mn-ea"/>
                <a:cs typeface="+mn-cs"/>
              </a:rPr>
              <a:t>Marketing</a:t>
            </a:r>
            <a:r>
              <a:rPr lang="en-US" sz="1200" kern="1200" dirty="0" smtClean="0">
                <a:solidFill>
                  <a:schemeClr val="tx1"/>
                </a:solidFill>
                <a:effectLst/>
                <a:latin typeface="+mn-lt"/>
                <a:ea typeface="+mn-ea"/>
                <a:cs typeface="+mn-cs"/>
              </a:rPr>
              <a:t> becomes more focused because of sustained contacts and consistent services. </a:t>
            </a:r>
            <a:r>
              <a:rPr lang="en-US" sz="1200" b="1" kern="1200" dirty="0" smtClean="0">
                <a:solidFill>
                  <a:schemeClr val="tx1"/>
                </a:solidFill>
                <a:effectLst/>
                <a:latin typeface="+mn-lt"/>
                <a:ea typeface="+mn-ea"/>
                <a:cs typeface="+mn-cs"/>
              </a:rPr>
              <a:t>Delivery</a:t>
            </a:r>
            <a:r>
              <a:rPr lang="en-US" sz="1200" kern="1200" dirty="0" smtClean="0">
                <a:solidFill>
                  <a:schemeClr val="tx1"/>
                </a:solidFill>
                <a:effectLst/>
                <a:latin typeface="+mn-lt"/>
                <a:ea typeface="+mn-ea"/>
                <a:cs typeface="+mn-cs"/>
              </a:rPr>
              <a:t> is streamlined to be responsive and timely. </a:t>
            </a:r>
            <a:r>
              <a:rPr lang="en-US" sz="1200" b="1" kern="1200" dirty="0"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efforts support growth to meet goals. </a:t>
            </a:r>
            <a:r>
              <a:rPr lang="en-US" sz="1200" b="1"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of the processes allows continuous improvement.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 do see a logical flow 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26</a:t>
            </a:fld>
            <a:endParaRPr lang="en-US"/>
          </a:p>
        </p:txBody>
      </p:sp>
    </p:spTree>
    <p:extLst>
      <p:ext uri="{BB962C8B-B14F-4D97-AF65-F5344CB8AC3E}">
        <p14:creationId xmlns:p14="http://schemas.microsoft.com/office/powerpoint/2010/main" val="3199268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Promoting professional development allows organizations to augment their professional capacity. The ability to achieve the organization’s mission increases when program staff receive the support they need to do their best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What improvements can organizations expect to see when they follow PD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Measurable outcomes include increases in: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Skills and knowledge;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Implementation of programs, practices, and policies;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Quality, quantity, or cost-effectiveness of programs, practices, and policies;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Sustainability of the infrastructure or systems that support programs, practices, and policies.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27</a:t>
            </a:fld>
            <a:endParaRPr lang="en-US"/>
          </a:p>
        </p:txBody>
      </p:sp>
    </p:spTree>
    <p:extLst>
      <p:ext uri="{BB962C8B-B14F-4D97-AF65-F5344CB8AC3E}">
        <p14:creationId xmlns:p14="http://schemas.microsoft.com/office/powerpoint/2010/main" val="271618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Partnerships between program staff and professional development providers involve cooperation and collaboration as professional development teams.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I can see where collaboration can lead to sustained conversations and awareness. Activities are more likely to be designed to meet identified needs. Partnerships could also allow PD teams to build on previous evaluation results.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28</a:t>
            </a:fld>
            <a:endParaRPr lang="en-US"/>
          </a:p>
        </p:txBody>
      </p:sp>
    </p:spTree>
    <p:extLst>
      <p:ext uri="{BB962C8B-B14F-4D97-AF65-F5344CB8AC3E}">
        <p14:creationId xmlns:p14="http://schemas.microsoft.com/office/powerpoint/2010/main" val="365946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Characteristics of good partnerships include: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Mutual respect;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Coordination of administrative responsibility;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Reciprocal roles;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Shared participation in decision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making;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Mutual accountability;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Transparency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29</a:t>
            </a:fld>
            <a:endParaRPr lang="en-US"/>
          </a:p>
        </p:txBody>
      </p:sp>
    </p:spTree>
    <p:extLst>
      <p:ext uri="{BB962C8B-B14F-4D97-AF65-F5344CB8AC3E}">
        <p14:creationId xmlns:p14="http://schemas.microsoft.com/office/powerpoint/2010/main" val="327736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What are some outcomes that organizations have seen through partnerships?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As organizations grow in professional capacity and effective partnerships, they see outcomes such as: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Increased contributions from program staff because of improved skills and knowledge;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Synergy through collaboration;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Increased program resilience;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Better alignment between professional and organizational goals.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30</a:t>
            </a:fld>
            <a:endParaRPr lang="en-US"/>
          </a:p>
        </p:txBody>
      </p:sp>
    </p:spTree>
    <p:extLst>
      <p:ext uri="{BB962C8B-B14F-4D97-AF65-F5344CB8AC3E}">
        <p14:creationId xmlns:p14="http://schemas.microsoft.com/office/powerpoint/2010/main" val="114086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OK! That wraps up our section on the PD Practices framework and potential outcomes organizations can derive by following the practices. Now, let’s take a minute to do an exercise to review those potential outcomes.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31</a:t>
            </a:fld>
            <a:endParaRPr lang="en-US"/>
          </a:p>
        </p:txBody>
      </p:sp>
    </p:spTree>
    <p:extLst>
      <p:ext uri="{BB962C8B-B14F-4D97-AF65-F5344CB8AC3E}">
        <p14:creationId xmlns:p14="http://schemas.microsoft.com/office/powerpoint/2010/main" val="161627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Earlier, we described what the six professional development practices are. Now, we’ll go into detail for the first three practices: Sustain, Design, and Market. We will cover the remaining three practices, Deliver, Follow-Up, and Evaluate, in Part 2 of this course.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34</a:t>
            </a:fld>
            <a:endParaRPr lang="en-US"/>
          </a:p>
        </p:txBody>
      </p:sp>
    </p:spTree>
    <p:extLst>
      <p:ext uri="{BB962C8B-B14F-4D97-AF65-F5344CB8AC3E}">
        <p14:creationId xmlns:p14="http://schemas.microsoft.com/office/powerpoint/2010/main" val="278664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first PD Practice is:</a:t>
            </a:r>
            <a:r>
              <a:rPr lang="en-US" sz="1200" b="1" kern="1200" dirty="0" smtClean="0">
                <a:solidFill>
                  <a:schemeClr val="tx1"/>
                </a:solidFill>
                <a:effectLst/>
                <a:latin typeface="+mn-lt"/>
                <a:ea typeface="+mn-ea"/>
                <a:cs typeface="+mn-cs"/>
              </a:rPr>
              <a:t> Sustain </a:t>
            </a:r>
            <a:r>
              <a:rPr lang="en-US" sz="1200" kern="1200" dirty="0" smtClean="0">
                <a:solidFill>
                  <a:schemeClr val="tx1"/>
                </a:solidFill>
                <a:effectLst/>
                <a:latin typeface="+mn-lt"/>
                <a:ea typeface="+mn-ea"/>
                <a:cs typeface="+mn-cs"/>
              </a:rPr>
              <a:t>a Professional Development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practice provides the underlying foundation for all the other practices. We can think of the </a:t>
            </a:r>
            <a:r>
              <a:rPr lang="en-US" sz="1200" b="1" kern="1200" dirty="0" smtClean="0">
                <a:solidFill>
                  <a:schemeClr val="tx1"/>
                </a:solidFill>
                <a:effectLst/>
                <a:latin typeface="+mn-lt"/>
                <a:ea typeface="+mn-ea"/>
                <a:cs typeface="+mn-cs"/>
              </a:rPr>
              <a:t>sustain</a:t>
            </a:r>
            <a:r>
              <a:rPr lang="en-US" sz="1200" kern="1200" dirty="0" smtClean="0">
                <a:solidFill>
                  <a:schemeClr val="tx1"/>
                </a:solidFill>
                <a:effectLst/>
                <a:latin typeface="+mn-lt"/>
                <a:ea typeface="+mn-ea"/>
                <a:cs typeface="+mn-cs"/>
              </a:rPr>
              <a:t> practice in the same way that we think of the architecture of a house: it provides the framework of your professional development program.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solid framework establishes the standard of practice for building and sustaining a strong PD infrastructure. Without a viable infrastructure, it is difficult to achieve sustainable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practice sets the stage for success through:</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Strong leadership;</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Advocacy for PD;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skilled team of staff and trainers;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Alignment with planning tools, such as your strategic plan or work plan; and 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 for evaluation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35</a:t>
            </a:fld>
            <a:endParaRPr lang="en-US"/>
          </a:p>
        </p:txBody>
      </p:sp>
    </p:spTree>
    <p:extLst>
      <p:ext uri="{BB962C8B-B14F-4D97-AF65-F5344CB8AC3E}">
        <p14:creationId xmlns:p14="http://schemas.microsoft.com/office/powerpoint/2010/main" val="330540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So, what would you say are key characteristics of an effective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Top on the list is a culture of continuous learning that includes both formal and informal PD, with substantial contact hours for formal PD.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An appropriate number of contact hours would be between 30 and 100 hours. An example of informal PD is the use of self-reflection tools, such as personality type indicators or personal learning journals.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Next on the list of key characteristics is a focus on specific, relevant content, closely followed by professional collaboration.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Learning teams are excellent for collaboration! Teamwork leads to increases in consistency, problem solving, and willingness to share.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And teams also provide a balance of pressure and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What do you mean by pressure? Busy professionals have enough pressure to deal with!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True, but this kind of pressure is good. It leads to accountability of team members, and support offers encouragement and sharing of resources among the team.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 see what you mean. That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a good balance!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know of some helpful tools. RMC Health developed several a few years ago to identify gaps in PD infrastructures. One is “</a:t>
            </a:r>
            <a:r>
              <a:rPr lang="en-US" sz="1200" i="1" kern="1200" dirty="0" smtClean="0">
                <a:solidFill>
                  <a:schemeClr val="tx1"/>
                </a:solidFill>
                <a:effectLst/>
                <a:latin typeface="+mn-lt"/>
                <a:ea typeface="+mn-ea"/>
                <a:cs typeface="+mn-cs"/>
              </a:rPr>
              <a:t>How Strong Is Our Program PD Infrastructure?</a:t>
            </a:r>
            <a:r>
              <a:rPr lang="en-US" sz="1200" kern="1200" dirty="0" smtClean="0">
                <a:solidFill>
                  <a:schemeClr val="tx1"/>
                </a:solidFill>
                <a:effectLst/>
                <a:latin typeface="+mn-lt"/>
                <a:ea typeface="+mn-ea"/>
                <a:cs typeface="+mn-cs"/>
              </a:rPr>
              <a:t>” It helps evaluate the status of your team-building, advocacy, evaluation, and cadre-development processes. Another is the “</a:t>
            </a:r>
            <a:r>
              <a:rPr lang="en-US" sz="1200" i="1" kern="1200" dirty="0" smtClean="0">
                <a:solidFill>
                  <a:schemeClr val="tx1"/>
                </a:solidFill>
                <a:effectLst/>
                <a:latin typeface="+mn-lt"/>
                <a:ea typeface="+mn-ea"/>
                <a:cs typeface="+mn-cs"/>
              </a:rPr>
              <a:t>Professional Development Practices Inventory</a:t>
            </a:r>
            <a:r>
              <a:rPr lang="en-US" sz="1200" kern="1200" dirty="0" smtClean="0">
                <a:solidFill>
                  <a:schemeClr val="tx1"/>
                </a:solidFill>
                <a:effectLst/>
                <a:latin typeface="+mn-lt"/>
                <a:ea typeface="+mn-ea"/>
                <a:cs typeface="+mn-cs"/>
              </a:rPr>
              <a:t>.” It walks you through suggested processes for each practice and helps you determine priorities and next steps.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Thanks for pointing that out. These tools are available in the Additional Resources section of this course. We will share other resources with you as we go along.</a:t>
            </a:r>
          </a:p>
        </p:txBody>
      </p:sp>
      <p:sp>
        <p:nvSpPr>
          <p:cNvPr id="4" name="Slide Number Placeholder 3"/>
          <p:cNvSpPr>
            <a:spLocks noGrp="1"/>
          </p:cNvSpPr>
          <p:nvPr>
            <p:ph type="sldNum" sz="quarter" idx="10"/>
          </p:nvPr>
        </p:nvSpPr>
        <p:spPr/>
        <p:txBody>
          <a:bodyPr/>
          <a:lstStyle/>
          <a:p>
            <a:fld id="{DE8F50A4-1C80-4005-94C5-2ED3EC4F16F4}" type="slidenum">
              <a:rPr lang="en-US" smtClean="0"/>
              <a:t>36</a:t>
            </a:fld>
            <a:endParaRPr lang="en-US"/>
          </a:p>
        </p:txBody>
      </p:sp>
    </p:spTree>
    <p:extLst>
      <p:ext uri="{BB962C8B-B14F-4D97-AF65-F5344CB8AC3E}">
        <p14:creationId xmlns:p14="http://schemas.microsoft.com/office/powerpoint/2010/main" val="374237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B: </a:t>
            </a:r>
            <a:r>
              <a:rPr lang="en-US" sz="1200" kern="1200" dirty="0" smtClean="0">
                <a:solidFill>
                  <a:schemeClr val="tx1"/>
                </a:solidFill>
                <a:effectLst/>
                <a:latin typeface="+mn-lt"/>
                <a:ea typeface="+mn-ea"/>
                <a:cs typeface="+mn-cs"/>
              </a:rPr>
              <a:t>here are a number of strategies to follow to ensure a sustainable infrastructure. In the interest of time, I’ll go over just a few, and you can download a more comprehensive list from the Additional Resources section.</a:t>
            </a:r>
          </a:p>
          <a:p>
            <a:pPr marL="685800" lvl="1" indent="-228600">
              <a:buFont typeface="+mj-lt"/>
              <a:buAutoNum type="arabicPeriod"/>
            </a:pPr>
            <a:r>
              <a:rPr lang="en-US" sz="1200" kern="1200" dirty="0" smtClean="0">
                <a:solidFill>
                  <a:schemeClr val="tx1"/>
                </a:solidFill>
                <a:effectLst/>
                <a:latin typeface="+mn-lt"/>
                <a:ea typeface="+mn-ea"/>
                <a:cs typeface="+mn-cs"/>
              </a:rPr>
              <a:t>Identify a person to provide leadership for PD efforts.</a:t>
            </a:r>
          </a:p>
          <a:p>
            <a:pPr marL="685800" lvl="1" indent="-228600">
              <a:buFont typeface="+mj-lt"/>
              <a:buAutoNum type="arabicPeriod"/>
            </a:pPr>
            <a:r>
              <a:rPr lang="en-US" sz="1200" kern="1200" dirty="0" smtClean="0">
                <a:solidFill>
                  <a:schemeClr val="tx1"/>
                </a:solidFill>
                <a:effectLst/>
                <a:latin typeface="+mn-lt"/>
                <a:ea typeface="+mn-ea"/>
                <a:cs typeface="+mn-cs"/>
              </a:rPr>
              <a:t>Secure financial and human resources to support professional development and collaboration.</a:t>
            </a:r>
          </a:p>
          <a:p>
            <a:pPr marL="685800" lvl="1" indent="-228600">
              <a:buFont typeface="+mj-lt"/>
              <a:buAutoNum type="arabicPeriod"/>
            </a:pPr>
            <a:r>
              <a:rPr lang="en-US" sz="1200" kern="1200" dirty="0" smtClean="0">
                <a:solidFill>
                  <a:schemeClr val="tx1"/>
                </a:solidFill>
                <a:effectLst/>
                <a:latin typeface="+mn-lt"/>
                <a:ea typeface="+mn-ea"/>
                <a:cs typeface="+mn-cs"/>
              </a:rPr>
              <a:t>Establish and implement a PD plan.</a:t>
            </a:r>
          </a:p>
          <a:p>
            <a:pPr marL="685800" lvl="1" indent="-228600">
              <a:buFont typeface="+mj-lt"/>
              <a:buAutoNum type="arabicPeriod"/>
            </a:pPr>
            <a:r>
              <a:rPr lang="en-US" sz="1200" kern="1200" dirty="0" smtClean="0">
                <a:solidFill>
                  <a:schemeClr val="tx1"/>
                </a:solidFill>
                <a:effectLst/>
                <a:latin typeface="+mn-lt"/>
                <a:ea typeface="+mn-ea"/>
                <a:cs typeface="+mn-cs"/>
              </a:rPr>
              <a:t>Develop a process to ensure qualified PD providers that includes recruitment, development, and assessment.</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37</a:t>
            </a:fld>
            <a:endParaRPr lang="en-US"/>
          </a:p>
        </p:txBody>
      </p:sp>
    </p:spTree>
    <p:extLst>
      <p:ext uri="{BB962C8B-B14F-4D97-AF65-F5344CB8AC3E}">
        <p14:creationId xmlns:p14="http://schemas.microsoft.com/office/powerpoint/2010/main" val="85202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points we’ll cover over the next hour.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define what we mean by professional development and go over key terms. We’ll introduce you to three of the six practices that, if used, can enhance your state’s professional development capabilities. Finally, we will share some strategies you can use with each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Throughout the course, you’ll have opportunities to review, test your knowledge,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get more information. At the end, we’ll want to know your opinions about Part 1 of the course before we wrap up this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right, let’s get started!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5</a:t>
            </a:fld>
            <a:endParaRPr lang="en-US"/>
          </a:p>
        </p:txBody>
      </p:sp>
    </p:spTree>
    <p:extLst>
      <p:ext uri="{BB962C8B-B14F-4D97-AF65-F5344CB8AC3E}">
        <p14:creationId xmlns:p14="http://schemas.microsoft.com/office/powerpoint/2010/main" val="21748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next practice we will cover is: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Professional Development Offerings.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keeping with our architectural analogy, the design practice can be viewed as the solid construction of the house. Solid PD offerings are thoughtfully designed with a specific purpose.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offerings are events, information sessions, and technical assistance. These are either designed for group or one-on-one settings, in person or online.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Group settings are typically training and presentation events, while one-on-one usually means technical assistance.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Absolutely.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38</a:t>
            </a:fld>
            <a:endParaRPr lang="en-US"/>
          </a:p>
        </p:txBody>
      </p:sp>
    </p:spTree>
    <p:extLst>
      <p:ext uri="{BB962C8B-B14F-4D97-AF65-F5344CB8AC3E}">
        <p14:creationId xmlns:p14="http://schemas.microsoft.com/office/powerpoint/2010/main" val="426301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key to a good design strategy is to start with effective training objectives.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Unclear objectives, too many objectives, or too much content in general are the most common mistakes people make when designing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You’re so right! Without thoughtful planning about the </a:t>
            </a:r>
            <a:r>
              <a:rPr lang="en-US" sz="1200" i="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of the event, it is difficult to develop specific, measurable objectives and keep the agenda from spreading all over the 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Ah, yes! Design ooze! That happens when there is an overabundance of content or irrelevant activities crammed into the agenda with little thought about the </a:t>
            </a:r>
            <a:r>
              <a:rPr lang="en-US" sz="1200" i="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of the event. That’s a good way for participants to feel overwhelmed or become complacent.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Without clear objectives, participants are not clear about what is expected of them and fail to grasp the intended knowledge and skills. This ultimately leads to a lack of transfer of learning to the workplace.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So, what can designers do to stop the ooze?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I’m glad you asked. The bottom line is be intentional in your design! And that starts by beginning with the end in mind.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What do you mean?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After creating clearly written, feasible objectives, you end up with logical intended outcomes and a strong foundation that sets the intention and boundaries needed to guide the training design. Any potential content piece that does not align with the objectives is tossed 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You mention </a:t>
            </a:r>
            <a:r>
              <a:rPr lang="en-US" sz="1200" i="1" kern="1200" dirty="0" smtClean="0">
                <a:solidFill>
                  <a:schemeClr val="tx1"/>
                </a:solidFill>
                <a:effectLst/>
                <a:latin typeface="+mn-lt"/>
                <a:ea typeface="+mn-ea"/>
                <a:cs typeface="+mn-cs"/>
              </a:rPr>
              <a:t>feasible</a:t>
            </a:r>
            <a:r>
              <a:rPr lang="en-US" sz="1200" kern="1200" dirty="0" smtClean="0">
                <a:solidFill>
                  <a:schemeClr val="tx1"/>
                </a:solidFill>
                <a:effectLst/>
                <a:latin typeface="+mn-lt"/>
                <a:ea typeface="+mn-ea"/>
                <a:cs typeface="+mn-cs"/>
              </a:rPr>
              <a:t> objectives. You mean the objectives must be </a:t>
            </a:r>
            <a:r>
              <a:rPr lang="en-US" sz="1200" i="1" kern="1200" dirty="0" smtClean="0">
                <a:solidFill>
                  <a:schemeClr val="tx1"/>
                </a:solidFill>
                <a:effectLst/>
                <a:latin typeface="+mn-lt"/>
                <a:ea typeface="+mn-ea"/>
                <a:cs typeface="+mn-cs"/>
              </a:rPr>
              <a:t>doable</a:t>
            </a:r>
            <a:r>
              <a:rPr lang="en-US" sz="1200" kern="1200" dirty="0" smtClean="0">
                <a:solidFill>
                  <a:schemeClr val="tx1"/>
                </a:solidFill>
                <a:effectLst/>
                <a:latin typeface="+mn-lt"/>
                <a:ea typeface="+mn-ea"/>
                <a:cs typeface="+mn-cs"/>
              </a:rPr>
              <a:t> within your training time frame,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that’s what I mean. Remember, we said earlier: training should be delivered in a time span that is adequate to cover the topic in detail, typically at least three hours.</a:t>
            </a:r>
          </a:p>
        </p:txBody>
      </p:sp>
      <p:sp>
        <p:nvSpPr>
          <p:cNvPr id="4" name="Slide Number Placeholder 3"/>
          <p:cNvSpPr>
            <a:spLocks noGrp="1"/>
          </p:cNvSpPr>
          <p:nvPr>
            <p:ph type="sldNum" sz="quarter" idx="10"/>
          </p:nvPr>
        </p:nvSpPr>
        <p:spPr/>
        <p:txBody>
          <a:bodyPr/>
          <a:lstStyle/>
          <a:p>
            <a:fld id="{DE8F50A4-1C80-4005-94C5-2ED3EC4F16F4}" type="slidenum">
              <a:rPr lang="en-US" smtClean="0"/>
              <a:t>39</a:t>
            </a:fld>
            <a:endParaRPr lang="en-US"/>
          </a:p>
        </p:txBody>
      </p:sp>
    </p:spTree>
    <p:extLst>
      <p:ext uri="{BB962C8B-B14F-4D97-AF65-F5344CB8AC3E}">
        <p14:creationId xmlns:p14="http://schemas.microsoft.com/office/powerpoint/2010/main" val="3144191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When crafting objectives, it’s important to keep in mind the specific change you wish to see in participant knowledge, skills, or attitudes as a result of what you are providing. As you plan your next PD event, ask yourself:</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specifically, do I want learners to know and be able to do as a result of this training?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evidence would I accept to verify their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will make evaluation of learning possible because you can measure pre- and post- behaviors.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An acronym to remember when crafting your objectives is SMART. You’ll hear the term “SMART” objectives frequently used.</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“S” stands for </a:t>
            </a:r>
            <a:r>
              <a:rPr lang="en-US" sz="1200" i="1" kern="1200" dirty="0" smtClean="0">
                <a:solidFill>
                  <a:schemeClr val="tx1"/>
                </a:solidFill>
                <a:effectLst/>
                <a:latin typeface="+mn-lt"/>
                <a:ea typeface="+mn-ea"/>
                <a:cs typeface="+mn-cs"/>
              </a:rPr>
              <a:t>Specific</a:t>
            </a:r>
            <a:r>
              <a:rPr lang="en-US" sz="1200" kern="1200" dirty="0" smtClean="0">
                <a:solidFill>
                  <a:schemeClr val="tx1"/>
                </a:solidFill>
                <a:effectLst/>
                <a:latin typeface="+mn-lt"/>
                <a:ea typeface="+mn-ea"/>
                <a:cs typeface="+mn-cs"/>
              </a:rPr>
              <a:t>. The objective is clear because it answers the six “W” questions.</a:t>
            </a:r>
          </a:p>
          <a:p>
            <a:pPr lvl="1"/>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 Who, what, where, when, which, and why.</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“M” stands for </a:t>
            </a:r>
            <a:r>
              <a:rPr lang="en-US" sz="1200" i="1" kern="1200" dirty="0" smtClean="0">
                <a:solidFill>
                  <a:schemeClr val="tx1"/>
                </a:solidFill>
                <a:effectLst/>
                <a:latin typeface="+mn-lt"/>
                <a:ea typeface="+mn-ea"/>
                <a:cs typeface="+mn-cs"/>
              </a:rPr>
              <a:t>Measurable</a:t>
            </a:r>
            <a:r>
              <a:rPr lang="en-US" sz="1200" kern="1200" dirty="0" smtClean="0">
                <a:solidFill>
                  <a:schemeClr val="tx1"/>
                </a:solidFill>
                <a:effectLst/>
                <a:latin typeface="+mn-lt"/>
                <a:ea typeface="+mn-ea"/>
                <a:cs typeface="+mn-cs"/>
              </a:rPr>
              <a:t>. You can tell when the objective has been achieved because criteria to measure progress have been set.</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“A” stands for </a:t>
            </a:r>
            <a:r>
              <a:rPr lang="en-US" sz="1200" i="1" kern="1200" dirty="0" smtClean="0">
                <a:solidFill>
                  <a:schemeClr val="tx1"/>
                </a:solidFill>
                <a:effectLst/>
                <a:latin typeface="+mn-lt"/>
                <a:ea typeface="+mn-ea"/>
                <a:cs typeface="+mn-cs"/>
              </a:rPr>
              <a:t>Achievable</a:t>
            </a:r>
            <a:r>
              <a:rPr lang="en-US" sz="1200" kern="1200" dirty="0" smtClean="0">
                <a:solidFill>
                  <a:schemeClr val="tx1"/>
                </a:solidFill>
                <a:effectLst/>
                <a:latin typeface="+mn-lt"/>
                <a:ea typeface="+mn-ea"/>
                <a:cs typeface="+mn-cs"/>
              </a:rPr>
              <a:t>. It is likely to happen.</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“R” stands for </a:t>
            </a:r>
            <a:r>
              <a:rPr lang="en-US" sz="1200" i="1" kern="1200" dirty="0" smtClean="0">
                <a:solidFill>
                  <a:schemeClr val="tx1"/>
                </a:solidFill>
                <a:effectLst/>
                <a:latin typeface="+mn-lt"/>
                <a:ea typeface="+mn-ea"/>
                <a:cs typeface="+mn-cs"/>
              </a:rPr>
              <a:t>Realistic</a:t>
            </a:r>
            <a:r>
              <a:rPr lang="en-US" sz="1200" kern="1200" dirty="0" smtClean="0">
                <a:solidFill>
                  <a:schemeClr val="tx1"/>
                </a:solidFill>
                <a:effectLst/>
                <a:latin typeface="+mn-lt"/>
                <a:ea typeface="+mn-ea"/>
                <a:cs typeface="+mn-cs"/>
              </a:rPr>
              <a:t>. Relevant factors have been taken into account.</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“T” stands for </a:t>
            </a:r>
            <a:r>
              <a:rPr lang="en-US" sz="1200" i="1" kern="1200" dirty="0" smtClean="0">
                <a:solidFill>
                  <a:schemeClr val="tx1"/>
                </a:solidFill>
                <a:effectLst/>
                <a:latin typeface="+mn-lt"/>
                <a:ea typeface="+mn-ea"/>
                <a:cs typeface="+mn-cs"/>
              </a:rPr>
              <a:t>Time-based</a:t>
            </a:r>
            <a:r>
              <a:rPr lang="en-US" sz="1200" kern="1200" dirty="0" smtClean="0">
                <a:solidFill>
                  <a:schemeClr val="tx1"/>
                </a:solidFill>
                <a:effectLst/>
                <a:latin typeface="+mn-lt"/>
                <a:ea typeface="+mn-ea"/>
                <a:cs typeface="+mn-cs"/>
              </a:rPr>
              <a:t>. It is grounded within a specific time frame.</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E8F50A4-1C80-4005-94C5-2ED3EC4F16F4}" type="slidenum">
              <a:rPr lang="en-US" smtClean="0"/>
              <a:t>40</a:t>
            </a:fld>
            <a:endParaRPr lang="en-US"/>
          </a:p>
        </p:txBody>
      </p:sp>
    </p:spTree>
    <p:extLst>
      <p:ext uri="{BB962C8B-B14F-4D97-AF65-F5344CB8AC3E}">
        <p14:creationId xmlns:p14="http://schemas.microsoft.com/office/powerpoint/2010/main" val="19125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You also need to keep adult learning principles in mind during the design phase.</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Adults need to know why they are learning.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Adults are motivated to learn by the need to solve problems.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Their previous experience must be respected and built upon.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They need learning approaches that match their background and diversity.</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adults need to be actively involved in the learning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sneak preview: we will dig deeper into adult learning principles in the next course of this series, “</a:t>
            </a:r>
            <a:r>
              <a:rPr lang="en-US" sz="1200" i="1" kern="1200" dirty="0" smtClean="0">
                <a:solidFill>
                  <a:schemeClr val="tx1"/>
                </a:solidFill>
                <a:effectLst/>
                <a:latin typeface="+mn-lt"/>
                <a:ea typeface="+mn-ea"/>
                <a:cs typeface="+mn-cs"/>
              </a:rPr>
              <a:t>From Basic to Dynamic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another important concept to remember when we design with the end in mind is follow-up. We’ll go into a lot of detail about how to systematically plan for follow-up support of your PD activities in Part 2 of this course.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Follow-Up is practice number five of the PD Practices!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templates you can use to help you record things to remember, such as activities, required materials, and provisions for follow-up support, as you design your </a:t>
            </a:r>
            <a:r>
              <a:rPr lang="en-US" sz="1200" kern="1200" dirty="0" err="1" smtClean="0">
                <a:solidFill>
                  <a:schemeClr val="tx1"/>
                </a:solidFill>
                <a:effectLst/>
                <a:latin typeface="+mn-lt"/>
                <a:ea typeface="+mn-ea"/>
                <a:cs typeface="+mn-cs"/>
              </a:rPr>
              <a:t>trainingare</a:t>
            </a:r>
            <a:r>
              <a:rPr lang="en-US" sz="1200" kern="1200" dirty="0" smtClean="0">
                <a:solidFill>
                  <a:schemeClr val="tx1"/>
                </a:solidFill>
                <a:effectLst/>
                <a:latin typeface="+mn-lt"/>
                <a:ea typeface="+mn-ea"/>
                <a:cs typeface="+mn-cs"/>
              </a:rPr>
              <a:t> available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41</a:t>
            </a:fld>
            <a:endParaRPr lang="en-US"/>
          </a:p>
        </p:txBody>
      </p:sp>
    </p:spTree>
    <p:extLst>
      <p:ext uri="{BB962C8B-B14F-4D97-AF65-F5344CB8AC3E}">
        <p14:creationId xmlns:p14="http://schemas.microsoft.com/office/powerpoint/2010/main" val="241670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sz="1200" kern="1200" dirty="0" smtClean="0">
                <a:solidFill>
                  <a:schemeClr val="tx1"/>
                </a:solidFill>
                <a:effectLst/>
                <a:latin typeface="+mn-lt"/>
                <a:ea typeface="+mn-ea"/>
                <a:cs typeface="+mn-cs"/>
              </a:rPr>
              <a:t>As with the Sustain practice, there are a number of strategies to implement effective design. I’ll go over a few, and remember that you can download the comprehensive list from the Additional Resources section.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few strategies for group settings include:</a:t>
            </a:r>
          </a:p>
          <a:p>
            <a:pPr lvl="0"/>
            <a:r>
              <a:rPr lang="en-US" sz="1200" kern="1200" dirty="0" smtClean="0">
                <a:solidFill>
                  <a:schemeClr val="tx1"/>
                </a:solidFill>
                <a:effectLst/>
                <a:latin typeface="+mn-lt"/>
                <a:ea typeface="+mn-ea"/>
                <a:cs typeface="+mn-cs"/>
              </a:rPr>
              <a:t>Identify the target audience;</a:t>
            </a:r>
          </a:p>
          <a:p>
            <a:pPr lvl="0"/>
            <a:r>
              <a:rPr lang="en-US" sz="1200" kern="1200" dirty="0" smtClean="0">
                <a:solidFill>
                  <a:schemeClr val="tx1"/>
                </a:solidFill>
                <a:effectLst/>
                <a:latin typeface="+mn-lt"/>
                <a:ea typeface="+mn-ea"/>
                <a:cs typeface="+mn-cs"/>
              </a:rPr>
              <a:t>Develop SMART objectives;</a:t>
            </a:r>
          </a:p>
          <a:p>
            <a:pPr lvl="0"/>
            <a:r>
              <a:rPr lang="en-US" sz="1200" kern="1200" dirty="0" smtClean="0">
                <a:solidFill>
                  <a:schemeClr val="tx1"/>
                </a:solidFill>
                <a:effectLst/>
                <a:latin typeface="+mn-lt"/>
                <a:ea typeface="+mn-ea"/>
                <a:cs typeface="+mn-cs"/>
              </a:rPr>
              <a:t>Develop a comprehensive agenda; and</a:t>
            </a:r>
          </a:p>
          <a:p>
            <a:pPr lvl="0"/>
            <a:r>
              <a:rPr lang="en-US" sz="1200" kern="1200" dirty="0" smtClean="0">
                <a:solidFill>
                  <a:schemeClr val="tx1"/>
                </a:solidFill>
                <a:effectLst/>
                <a:latin typeface="+mn-lt"/>
                <a:ea typeface="+mn-ea"/>
                <a:cs typeface="+mn-cs"/>
              </a:rPr>
              <a:t>Develop plans for evaluation and 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one-on-one settings, your technical assistance protocol should include:</a:t>
            </a:r>
          </a:p>
          <a:p>
            <a:pPr lvl="0"/>
            <a:r>
              <a:rPr lang="en-US" sz="1200" kern="1200" dirty="0" smtClean="0">
                <a:solidFill>
                  <a:schemeClr val="tx1"/>
                </a:solidFill>
                <a:effectLst/>
                <a:latin typeface="+mn-lt"/>
                <a:ea typeface="+mn-ea"/>
                <a:cs typeface="+mn-cs"/>
              </a:rPr>
              <a:t>Response time;</a:t>
            </a:r>
          </a:p>
          <a:p>
            <a:pPr lvl="0"/>
            <a:r>
              <a:rPr lang="en-US" sz="1200" kern="1200" dirty="0" smtClean="0">
                <a:solidFill>
                  <a:schemeClr val="tx1"/>
                </a:solidFill>
                <a:effectLst/>
                <a:latin typeface="+mn-lt"/>
                <a:ea typeface="+mn-ea"/>
                <a:cs typeface="+mn-cs"/>
              </a:rPr>
              <a:t>Topics to be covered; and</a:t>
            </a:r>
          </a:p>
          <a:p>
            <a:pPr lvl="0"/>
            <a:r>
              <a:rPr lang="en-US" sz="1200" kern="1200" dirty="0" smtClean="0">
                <a:solidFill>
                  <a:schemeClr val="tx1"/>
                </a:solidFill>
                <a:effectLst/>
                <a:latin typeface="+mn-lt"/>
                <a:ea typeface="+mn-ea"/>
                <a:cs typeface="+mn-cs"/>
              </a:rPr>
              <a:t>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remember—be intentional in your design!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42</a:t>
            </a:fld>
            <a:endParaRPr lang="en-US"/>
          </a:p>
        </p:txBody>
      </p:sp>
    </p:spTree>
    <p:extLst>
      <p:ext uri="{BB962C8B-B14F-4D97-AF65-F5344CB8AC3E}">
        <p14:creationId xmlns:p14="http://schemas.microsoft.com/office/powerpoint/2010/main" val="560557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Now we’ll move on to the third PD practice: </a:t>
            </a:r>
            <a:r>
              <a:rPr lang="en-US" sz="1200" b="1" kern="1200" dirty="0" smtClean="0">
                <a:solidFill>
                  <a:schemeClr val="tx1"/>
                </a:solidFill>
                <a:effectLst/>
                <a:latin typeface="+mn-lt"/>
                <a:ea typeface="+mn-ea"/>
                <a:cs typeface="+mn-cs"/>
              </a:rPr>
              <a:t>Market</a:t>
            </a:r>
            <a:r>
              <a:rPr lang="en-US" sz="1200" kern="1200" dirty="0" smtClean="0">
                <a:solidFill>
                  <a:schemeClr val="tx1"/>
                </a:solidFill>
                <a:effectLst/>
                <a:latin typeface="+mn-lt"/>
                <a:ea typeface="+mn-ea"/>
                <a:cs typeface="+mn-cs"/>
              </a:rPr>
              <a:t> Professional Development Services.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our architectural analogy, the house has now been constructed and a realtor is ready to put it on the market. Just as a realtor has a marketing strategy to sell the house, you also employ marketing tactics to capture the attention of your target audience.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Marketing can seem overwhelming, but we have some tips to help you draw hard-to-reach audiences to your professional development events:</a:t>
            </a:r>
          </a:p>
          <a:p>
            <a:r>
              <a:rPr lang="en-US" sz="1200" kern="1200" dirty="0" smtClean="0">
                <a:solidFill>
                  <a:schemeClr val="tx1"/>
                </a:solidFill>
                <a:effectLst/>
                <a:latin typeface="+mn-lt"/>
                <a:ea typeface="+mn-ea"/>
                <a:cs typeface="+mn-cs"/>
              </a:rPr>
              <a:t> </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B: The first tip is: contact the people you are trying to reach.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Adding two or three questions to your evaluation forms can give you good feedback from your audience.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Know who your audience segments 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There could be more than one type of participant, or there could even be a gatekeeper that you need to convince first.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Promote the benefits of your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Think about resources that showcase what you offer.</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Utilize various approaches.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Like TV, radio, print ads, or closed-circuit TV channels in your school district. The key is to stick to one main look and feel that your audience can recognize.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Use models that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Talk to colleagues about what has worked for them.</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The final tip is: build partnerships with key allies.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Connecting with community organizations, non-profits, and local businesses can bring attention and credibility to your PD efforts.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43</a:t>
            </a:fld>
            <a:endParaRPr lang="en-US"/>
          </a:p>
        </p:txBody>
      </p:sp>
    </p:spTree>
    <p:extLst>
      <p:ext uri="{BB962C8B-B14F-4D97-AF65-F5344CB8AC3E}">
        <p14:creationId xmlns:p14="http://schemas.microsoft.com/office/powerpoint/2010/main" val="65901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talk about a common trap that describes the attitude of some professional developers, but first, let’s watch this short clip.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[VIDEO CLIP, 00:33 seconds]</a:t>
            </a:r>
          </a:p>
          <a:p>
            <a:r>
              <a:rPr lang="en-US" sz="1200" u="sng" kern="1200" dirty="0" smtClean="0">
                <a:solidFill>
                  <a:schemeClr val="tx1"/>
                </a:solidFill>
                <a:effectLst/>
                <a:latin typeface="+mn-lt"/>
                <a:ea typeface="+mn-ea"/>
                <a:cs typeface="+mn-cs"/>
                <a:hlinkClick r:id="rId3"/>
              </a:rPr>
              <a:t>https://www.youtube.com/watch?v=HMcQKz3H0yY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Borrowing from the movie, </a:t>
            </a:r>
            <a:r>
              <a:rPr lang="en-US" sz="1200" i="1" kern="1200" dirty="0" smtClean="0">
                <a:solidFill>
                  <a:schemeClr val="tx1"/>
                </a:solidFill>
                <a:effectLst/>
                <a:latin typeface="+mn-lt"/>
                <a:ea typeface="+mn-ea"/>
                <a:cs typeface="+mn-cs"/>
              </a:rPr>
              <a:t>Field of Dreams</a:t>
            </a:r>
            <a:r>
              <a:rPr lang="en-US" sz="1200" kern="1200" dirty="0" smtClean="0">
                <a:solidFill>
                  <a:schemeClr val="tx1"/>
                </a:solidFill>
                <a:effectLst/>
                <a:latin typeface="+mn-lt"/>
                <a:ea typeface="+mn-ea"/>
                <a:cs typeface="+mn-cs"/>
              </a:rPr>
              <a:t> with Kevin Costner, I call this trap, “</a:t>
            </a:r>
            <a:r>
              <a:rPr lang="en-US" sz="1200" i="1" kern="1200" dirty="0" smtClean="0">
                <a:solidFill>
                  <a:schemeClr val="tx1"/>
                </a:solidFill>
                <a:effectLst/>
                <a:latin typeface="+mn-lt"/>
                <a:ea typeface="+mn-ea"/>
                <a:cs typeface="+mn-cs"/>
              </a:rPr>
              <a:t>If I provide it, they will come!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wishful thinking that often does not work!  The key is to have a marketing strategy that will help your target audience access your valuable events and services.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44</a:t>
            </a:fld>
            <a:endParaRPr lang="en-US"/>
          </a:p>
        </p:txBody>
      </p:sp>
    </p:spTree>
    <p:extLst>
      <p:ext uri="{BB962C8B-B14F-4D97-AF65-F5344CB8AC3E}">
        <p14:creationId xmlns:p14="http://schemas.microsoft.com/office/powerpoint/2010/main" val="111366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When we take a closer look at marketing, we see that strategy involves four steps: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Step 1: Determine the services that match your audience’s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Start with an audience profile for insight on how to impact your audience and discover their vested interests. Then, frame your messages in a way that addresses their perspective and needs. A needs assessment will help you identify how to focus your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Step 2: Develop a comprehensive marketing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Set good marketing goals. Remember to develop SMART objectives to accomplish those goals. Then relate them to your program goals and develop key messages that will resonate with your audience and end with a call to action.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Step 3: Implement the marketing plan</a:t>
            </a:r>
            <a:r>
              <a:rPr lang="en-US" sz="1200" kern="1200" smtClean="0">
                <a:solidFill>
                  <a:schemeClr val="tx1"/>
                </a:solidFill>
                <a:effectLst/>
                <a:latin typeface="+mn-lt"/>
                <a:ea typeface="+mn-ea"/>
                <a:cs typeface="+mn-cs"/>
              </a:rPr>
              <a:t>,</a:t>
            </a:r>
            <a:r>
              <a:rPr lang="en-US" sz="1200" kern="1200" baseline="0" smtClean="0">
                <a:solidFill>
                  <a:schemeClr val="tx1"/>
                </a:solidFill>
                <a:effectLst/>
                <a:latin typeface="+mn-lt"/>
                <a:ea typeface="+mn-ea"/>
                <a:cs typeface="+mn-cs"/>
              </a:rPr>
              <a:t> followed by </a:t>
            </a:r>
            <a:r>
              <a:rPr lang="en-US" sz="1200" kern="1200" smtClean="0">
                <a:solidFill>
                  <a:schemeClr val="tx1"/>
                </a:solidFill>
                <a:effectLst/>
                <a:latin typeface="+mn-lt"/>
                <a:ea typeface="+mn-ea"/>
                <a:cs typeface="+mn-cs"/>
              </a:rPr>
              <a:t>Step </a:t>
            </a:r>
            <a:r>
              <a:rPr lang="en-US" sz="1200" kern="1200" dirty="0" smtClean="0">
                <a:solidFill>
                  <a:schemeClr val="tx1"/>
                </a:solidFill>
                <a:effectLst/>
                <a:latin typeface="+mn-lt"/>
                <a:ea typeface="+mn-ea"/>
                <a:cs typeface="+mn-cs"/>
              </a:rPr>
              <a:t>4: Use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 collect data to measure your success and see how your efforts have paid off. Evaluation improves the effectiveness of your marketing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And evaluation helps you gather data in the form of feedback from your audience to learn how they are responding to your messages.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and with limited resources, evaluation helps you determine how to effectively distribute your marketing investments.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45</a:t>
            </a:fld>
            <a:endParaRPr lang="en-US"/>
          </a:p>
        </p:txBody>
      </p:sp>
    </p:spTree>
    <p:extLst>
      <p:ext uri="{BB962C8B-B14F-4D97-AF65-F5344CB8AC3E}">
        <p14:creationId xmlns:p14="http://schemas.microsoft.com/office/powerpoint/2010/main" val="1889403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MARKETING CONTINUUM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There are lots of options for your marketing campaign, which can range from low-cost, minimal time investments all the way to costly, time-intensive efforts. When you look at the continuum from left to right, you see the lower end gives examples like smiles and enthusiasm. Moving toward the middle, you can see how effort increases. For example, developing fact sheets and information cards would be the mid-range of cost and time. Finally, high-cost marketing options can be activities like sponsoring events or developing displays for marketing booths.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RMC Health developed a “</a:t>
            </a:r>
            <a:r>
              <a:rPr lang="en-US" sz="1200" i="1" kern="1200" dirty="0" smtClean="0">
                <a:solidFill>
                  <a:schemeClr val="tx1"/>
                </a:solidFill>
                <a:effectLst/>
                <a:latin typeface="+mn-lt"/>
                <a:ea typeface="+mn-ea"/>
                <a:cs typeface="+mn-cs"/>
              </a:rPr>
              <a:t>Marketing Plan Workbook,</a:t>
            </a:r>
            <a:r>
              <a:rPr lang="en-US" sz="1200" kern="1200" dirty="0" smtClean="0">
                <a:solidFill>
                  <a:schemeClr val="tx1"/>
                </a:solidFill>
                <a:effectLst/>
                <a:latin typeface="+mn-lt"/>
                <a:ea typeface="+mn-ea"/>
                <a:cs typeface="+mn-cs"/>
              </a:rPr>
              <a:t>” which can help you organize your marketing strategy by answering guided questions in the workbook, available in Additional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is also a “</a:t>
            </a:r>
            <a:r>
              <a:rPr lang="en-US" sz="1200" i="1" kern="1200" dirty="0" smtClean="0">
                <a:solidFill>
                  <a:schemeClr val="tx1"/>
                </a:solidFill>
                <a:effectLst/>
                <a:latin typeface="+mn-lt"/>
                <a:ea typeface="+mn-ea"/>
                <a:cs typeface="+mn-cs"/>
              </a:rPr>
              <a:t>Marketing Toolkit,</a:t>
            </a:r>
            <a:r>
              <a:rPr lang="en-US" sz="1200" kern="1200" dirty="0" smtClean="0">
                <a:solidFill>
                  <a:schemeClr val="tx1"/>
                </a:solidFill>
                <a:effectLst/>
                <a:latin typeface="+mn-lt"/>
                <a:ea typeface="+mn-ea"/>
                <a:cs typeface="+mn-cs"/>
              </a:rPr>
              <a:t>” which can be obtained by contacting Bridget. Send an e-mail to </a:t>
            </a:r>
            <a:r>
              <a:rPr lang="en-US" sz="1200" u="sng" kern="1200" dirty="0" smtClean="0">
                <a:solidFill>
                  <a:schemeClr val="tx1"/>
                </a:solidFill>
                <a:effectLst/>
                <a:latin typeface="+mn-lt"/>
                <a:ea typeface="+mn-ea"/>
                <a:cs typeface="+mn-cs"/>
                <a:hlinkClick r:id="rId3"/>
              </a:rPr>
              <a:t>hue8@cdc.gov</a:t>
            </a:r>
            <a:r>
              <a:rPr lang="en-US" sz="1200" kern="1200" dirty="0" smtClean="0">
                <a:solidFill>
                  <a:schemeClr val="tx1"/>
                </a:solidFill>
                <a:effectLst/>
                <a:latin typeface="+mn-lt"/>
                <a:ea typeface="+mn-ea"/>
                <a:cs typeface="+mn-cs"/>
              </a:rPr>
              <a:t>. The toolkit is a comprehensive, step-by-step guide full of customizable work sheets, tools, and resources that you can use to implement your marketing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these are excellent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46</a:t>
            </a:fld>
            <a:endParaRPr lang="en-US"/>
          </a:p>
        </p:txBody>
      </p:sp>
    </p:spTree>
    <p:extLst>
      <p:ext uri="{BB962C8B-B14F-4D97-AF65-F5344CB8AC3E}">
        <p14:creationId xmlns:p14="http://schemas.microsoft.com/office/powerpoint/2010/main" val="152684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So, to recap the marketing strategies; they 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Link your PD services to your target audience’s needs.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and implement a marketing plan.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evaluation data to monitor and adjust your marketing plan, materials, and messages.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a more detailed list is available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47</a:t>
            </a:fld>
            <a:endParaRPr lang="en-US"/>
          </a:p>
        </p:txBody>
      </p:sp>
    </p:spTree>
    <p:extLst>
      <p:ext uri="{BB962C8B-B14F-4D97-AF65-F5344CB8AC3E}">
        <p14:creationId xmlns:p14="http://schemas.microsoft.com/office/powerpoint/2010/main" val="116398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What is that? Police Department?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No! Professional development is commonly referred to as PD. And you’ll hear me use it throughout this course.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does professional development mean to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 is a systematic process that strengthens how professionals obtain and retain knowledge, skills, and attitudes.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You’re right. Put another way, we can say it is the consciously designed processes and activities developed to improve organizational practices.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7</a:t>
            </a:fld>
            <a:endParaRPr lang="en-US"/>
          </a:p>
        </p:txBody>
      </p:sp>
    </p:spTree>
    <p:extLst>
      <p:ext uri="{BB962C8B-B14F-4D97-AF65-F5344CB8AC3E}">
        <p14:creationId xmlns:p14="http://schemas.microsoft.com/office/powerpoint/2010/main" val="937560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 have now covered half of the PD Practices. Let’s wrap up Part 1 of this course with an exercise to review the Sustain, Market, and Design practices.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48</a:t>
            </a:fld>
            <a:endParaRPr lang="en-US"/>
          </a:p>
        </p:txBody>
      </p:sp>
    </p:spTree>
    <p:extLst>
      <p:ext uri="{BB962C8B-B14F-4D97-AF65-F5344CB8AC3E}">
        <p14:creationId xmlns:p14="http://schemas.microsoft.com/office/powerpoint/2010/main" val="1838663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sz="1200" kern="1200" dirty="0" smtClean="0">
                <a:solidFill>
                  <a:schemeClr val="tx1"/>
                </a:solidFill>
                <a:effectLst/>
                <a:latin typeface="+mn-lt"/>
                <a:ea typeface="+mn-ea"/>
                <a:cs typeface="+mn-cs"/>
              </a:rPr>
              <a:t>Remember we started our discussion of Professional Development basics by introducing you to the six PD Practices. Then, we went into detail for three of the six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talked about how </a:t>
            </a:r>
            <a:r>
              <a:rPr lang="en-US" sz="1200" b="1" kern="1200" dirty="0" smtClean="0">
                <a:solidFill>
                  <a:schemeClr val="tx1"/>
                </a:solidFill>
                <a:effectLst/>
                <a:latin typeface="+mn-lt"/>
                <a:ea typeface="+mn-ea"/>
                <a:cs typeface="+mn-cs"/>
              </a:rPr>
              <a:t>sustaining</a:t>
            </a:r>
            <a:r>
              <a:rPr lang="en-US" sz="1200" kern="1200" dirty="0" smtClean="0">
                <a:solidFill>
                  <a:schemeClr val="tx1"/>
                </a:solidFill>
                <a:effectLst/>
                <a:latin typeface="+mn-lt"/>
                <a:ea typeface="+mn-ea"/>
                <a:cs typeface="+mn-cs"/>
              </a:rPr>
              <a:t> a PD infrastructure builds capacity and how PD Practices allow you to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instructionally sound activities under optimal conditions. We also talked about how to </a:t>
            </a:r>
            <a:r>
              <a:rPr lang="en-US" sz="1200" b="1" kern="1200" dirty="0" smtClean="0">
                <a:solidFill>
                  <a:schemeClr val="tx1"/>
                </a:solidFill>
                <a:effectLst/>
                <a:latin typeface="+mn-lt"/>
                <a:ea typeface="+mn-ea"/>
                <a:cs typeface="+mn-cs"/>
              </a:rPr>
              <a:t>market</a:t>
            </a:r>
            <a:r>
              <a:rPr lang="en-US" sz="1200" kern="1200" dirty="0" smtClean="0">
                <a:solidFill>
                  <a:schemeClr val="tx1"/>
                </a:solidFill>
                <a:effectLst/>
                <a:latin typeface="+mn-lt"/>
                <a:ea typeface="+mn-ea"/>
                <a:cs typeface="+mn-cs"/>
              </a:rPr>
              <a:t> your PD services.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51</a:t>
            </a:fld>
            <a:endParaRPr lang="en-US"/>
          </a:p>
        </p:txBody>
      </p:sp>
    </p:spTree>
    <p:extLst>
      <p:ext uri="{BB962C8B-B14F-4D97-AF65-F5344CB8AC3E}">
        <p14:creationId xmlns:p14="http://schemas.microsoft.com/office/powerpoint/2010/main" val="353141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Throughout this course, I’ve given you several sneak previews into Part 2 of this course and about the next course in the series, “</a:t>
            </a:r>
            <a:r>
              <a:rPr lang="en-US" sz="1200" i="1" kern="1200" dirty="0" smtClean="0">
                <a:solidFill>
                  <a:schemeClr val="tx1"/>
                </a:solidFill>
                <a:effectLst/>
                <a:latin typeface="+mn-lt"/>
                <a:ea typeface="+mn-ea"/>
                <a:cs typeface="+mn-cs"/>
              </a:rPr>
              <a:t>Professional Development 201: From Basic to Dynamic</a:t>
            </a:r>
            <a:r>
              <a:rPr lang="en-US" sz="1200" kern="1200" dirty="0" smtClean="0">
                <a:solidFill>
                  <a:schemeClr val="tx1"/>
                </a:solidFill>
                <a:effectLst/>
                <a:latin typeface="+mn-lt"/>
                <a:ea typeface="+mn-ea"/>
                <a:cs typeface="+mn-cs"/>
              </a:rPr>
              <a:t>.” I hope that has piqued your interest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PD101 – Part 2 will continue digging into the Professional Development Practices. We will cover the remaining practices in detail, offering you more strategies on how to enhance your state’s professional development capabilities.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PD201 will build on the first course, going further into adult learning principles, facilitation tips for online delivery, and lots of information on developing webinars, from pre-production to post-production.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52</a:t>
            </a:fld>
            <a:endParaRPr lang="en-US"/>
          </a:p>
        </p:txBody>
      </p:sp>
    </p:spTree>
    <p:extLst>
      <p:ext uri="{BB962C8B-B14F-4D97-AF65-F5344CB8AC3E}">
        <p14:creationId xmlns:p14="http://schemas.microsoft.com/office/powerpoint/2010/main" val="4286099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Thank you so much for participating in “</a:t>
            </a:r>
            <a:r>
              <a:rPr lang="en-US" sz="1200" i="1" kern="1200" dirty="0" smtClean="0">
                <a:solidFill>
                  <a:schemeClr val="tx1"/>
                </a:solidFill>
                <a:effectLst/>
                <a:latin typeface="+mn-lt"/>
                <a:ea typeface="+mn-ea"/>
                <a:cs typeface="+mn-cs"/>
              </a:rPr>
              <a:t>Professional Development 101: The Basics – Part 1</a:t>
            </a:r>
            <a:r>
              <a:rPr lang="en-US" sz="1200" kern="1200" dirty="0" smtClean="0">
                <a:solidFill>
                  <a:schemeClr val="tx1"/>
                </a:solidFill>
                <a:effectLst/>
                <a:latin typeface="+mn-lt"/>
                <a:ea typeface="+mn-ea"/>
                <a:cs typeface="+mn-cs"/>
              </a:rPr>
              <a:t>.” We hope you’ve enjoyed it as much as we have.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Please take a few minutes to let us know what you thought of Part 1 of the course. We value your feedback and will use it for continuous improvement, as we continue to develop courses of interest.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care, and we hope to see you for Part 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Take care!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53</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There is more to it than just having some offerings available in your program. Effective professional development offerings should follow adult learning principles to engage learners. That means following a systematic process that includes planning, designing, marketing, delivering, following up, and evaluating.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That sounds like a very extensive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It can be. Professional development will come together as we talk more about strategies to implement a useful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But first… what is considered an offering?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Good question. Offerings are events, information and presentation sessions, and technical assistance. Let’s break down what each of these terms mean.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8</a:t>
            </a:fld>
            <a:endParaRPr lang="en-US"/>
          </a:p>
        </p:txBody>
      </p:sp>
    </p:spTree>
    <p:extLst>
      <p:ext uri="{BB962C8B-B14F-4D97-AF65-F5344CB8AC3E}">
        <p14:creationId xmlns:p14="http://schemas.microsoft.com/office/powerpoint/2010/main" val="36841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Simply put, an event is something that happens.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professional development event is a set of skill-building processes and activities designed to assist individuals in obtaining new knowledge and skills. The purpose is to reach specific goals and improve workplace performance.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Events can be face-to-face training, distance learning, workshops, training of trainers, or webinars. Events have in common three things: they are targeted to a specific audience, they are centered on the learner, and they have a call to action.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10</a:t>
            </a:fld>
            <a:endParaRPr lang="en-US"/>
          </a:p>
        </p:txBody>
      </p:sp>
    </p:spTree>
    <p:extLst>
      <p:ext uri="{BB962C8B-B14F-4D97-AF65-F5344CB8AC3E}">
        <p14:creationId xmlns:p14="http://schemas.microsoft.com/office/powerpoint/2010/main" val="186738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Events should incorporate characteristics of adult learning principles. A successful event shows: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Participants feel respected.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learning environment is safe and supportive.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content is relevant to participants’ needs.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Learning activities are varied to address the needs of a diverse audience.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Participants have opportunities to practice skills and apply new knowledge.</a:t>
            </a:r>
          </a:p>
          <a:p>
            <a:r>
              <a:rPr lang="en-US" sz="1200" kern="1200" dirty="0" smtClean="0">
                <a:solidFill>
                  <a:schemeClr val="tx1"/>
                </a:solidFill>
                <a:effectLst/>
                <a:latin typeface="+mn-lt"/>
                <a:ea typeface="+mn-ea"/>
                <a:cs typeface="+mn-cs"/>
              </a:rPr>
              <a:t> Also, they should be delivered in a time span that is adequate to cover the topic in detail, typically </a:t>
            </a:r>
            <a:r>
              <a:rPr lang="en-US" sz="1200" b="1" kern="1200" dirty="0" smtClean="0">
                <a:solidFill>
                  <a:schemeClr val="tx1"/>
                </a:solidFill>
                <a:effectLst/>
                <a:latin typeface="+mn-lt"/>
                <a:ea typeface="+mn-ea"/>
                <a:cs typeface="+mn-cs"/>
              </a:rPr>
              <a:t>around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3 hours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So, what if I do two one-and-a-half-hour sessions?  Does that count as an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Sure! As long as both sessions are related to mastering the same learning objectives.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How do you know whether or not the event was effective?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Evaluation is the key! We’ll be talking more about that when we discuss the Evaluate Professional Development Practice in Part 2 of this course.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11</a:t>
            </a:fld>
            <a:endParaRPr lang="en-US"/>
          </a:p>
        </p:txBody>
      </p:sp>
    </p:spTree>
    <p:extLst>
      <p:ext uri="{BB962C8B-B14F-4D97-AF65-F5344CB8AC3E}">
        <p14:creationId xmlns:p14="http://schemas.microsoft.com/office/powerpoint/2010/main" val="206398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 mentioned that an event can include training or workshops. Let me talk a little bit about the differences between the two.</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workshop is usually an educational program for a small group of people that focuses on techniques and skills in a particular field. Participants gain long-term benefits, like sustainable skills.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Training is an instructional experience provided primarily by employers for employees. It is designed to develop new skills and knowledge that are expected to be applied immediately on the job.</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Let me see if I have this straight. Attending a mandatory session on recognizing </a:t>
            </a:r>
            <a:r>
              <a:rPr lang="en-US" sz="1200" kern="1200" dirty="0" smtClean="0">
                <a:solidFill>
                  <a:schemeClr val="tx1"/>
                </a:solidFill>
                <a:effectLst/>
                <a:latin typeface="+mn-lt"/>
                <a:ea typeface="+mn-ea"/>
                <a:cs typeface="+mn-cs"/>
              </a:rPr>
              <a:t>e-mail</a:t>
            </a:r>
            <a:r>
              <a:rPr lang="en-US" sz="1200" kern="1200" baseline="0" dirty="0" smtClean="0">
                <a:solidFill>
                  <a:schemeClr val="tx1"/>
                </a:solidFill>
                <a:effectLst/>
                <a:latin typeface="+mn-lt"/>
                <a:ea typeface="+mn-ea"/>
                <a:cs typeface="+mn-cs"/>
              </a:rPr>
              <a:t> phishing scams to prevent identity theft would be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compliance </a:t>
            </a:r>
            <a:r>
              <a:rPr lang="en-US" sz="1200" b="1" kern="1200" dirty="0" smtClean="0">
                <a:solidFill>
                  <a:schemeClr val="tx1"/>
                </a:solidFill>
                <a:effectLst/>
                <a:latin typeface="+mn-lt"/>
                <a:ea typeface="+mn-ea"/>
                <a:cs typeface="+mn-cs"/>
              </a:rPr>
              <a:t>training</a:t>
            </a:r>
            <a:r>
              <a:rPr lang="en-US" sz="1200" kern="1200" dirty="0" smtClean="0">
                <a:solidFill>
                  <a:schemeClr val="tx1"/>
                </a:solidFill>
                <a:effectLst/>
                <a:latin typeface="+mn-lt"/>
                <a:ea typeface="+mn-ea"/>
                <a:cs typeface="+mn-cs"/>
              </a:rPr>
              <a:t>, while attending a session on learning how to implement the School Health Index to improve my school’s healthy eating policy would be a </a:t>
            </a:r>
            <a:r>
              <a:rPr lang="en-US" sz="1200" b="1" kern="1200" dirty="0" smtClean="0">
                <a:solidFill>
                  <a:schemeClr val="tx1"/>
                </a:solidFill>
                <a:effectLst/>
                <a:latin typeface="+mn-lt"/>
                <a:ea typeface="+mn-ea"/>
                <a:cs typeface="+mn-cs"/>
              </a:rPr>
              <a:t>workshop</a:t>
            </a:r>
            <a:r>
              <a:rPr lang="en-US" sz="1200" kern="1200" dirty="0" smtClean="0">
                <a:solidFill>
                  <a:schemeClr val="tx1"/>
                </a:solidFill>
                <a:effectLst/>
                <a:latin typeface="+mn-lt"/>
                <a:ea typeface="+mn-ea"/>
                <a:cs typeface="+mn-cs"/>
              </a:rPr>
              <a:t>, right?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You got it! What’s the key difference between the two scenarios?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With the compliance training, employees would be expected to recognize </a:t>
            </a:r>
            <a:r>
              <a:rPr lang="en-US" sz="1200" kern="1200" smtClean="0">
                <a:solidFill>
                  <a:schemeClr val="tx1"/>
                </a:solidFill>
                <a:effectLst/>
                <a:latin typeface="+mn-lt"/>
                <a:ea typeface="+mn-ea"/>
                <a:cs typeface="+mn-cs"/>
              </a:rPr>
              <a:t>phishing scams on </a:t>
            </a:r>
            <a:r>
              <a:rPr lang="en-US" sz="1200" kern="1200" dirty="0" smtClean="0">
                <a:solidFill>
                  <a:schemeClr val="tx1"/>
                </a:solidFill>
                <a:effectLst/>
                <a:latin typeface="+mn-lt"/>
                <a:ea typeface="+mn-ea"/>
                <a:cs typeface="+mn-cs"/>
              </a:rPr>
              <a:t>the job and apply the skills learned right away. With the workshop, participants would reap the long-term benefit of knowing how to use the School Health Index but might not use the skills immediately following the workshop.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12</a:t>
            </a:fld>
            <a:endParaRPr lang="en-US"/>
          </a:p>
        </p:txBody>
      </p:sp>
    </p:spTree>
    <p:extLst>
      <p:ext uri="{BB962C8B-B14F-4D97-AF65-F5344CB8AC3E}">
        <p14:creationId xmlns:p14="http://schemas.microsoft.com/office/powerpoint/2010/main" val="18447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Distance learning is also an event because it is a skill-building process, targeted to a specific audience.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Distance learning is a mode of delivering instruction using technology to individuals who are separated by time, or distance, or both. Technology can include modalities as archaic as the U.S. Postal Service to mail correspondence courses or CDs to insert in computer drives. Today, the most common technology is, of course, the Internet.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two modes of delivery: synchronous and asynchronous.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13</a:t>
            </a:fld>
            <a:endParaRPr lang="en-US"/>
          </a:p>
        </p:txBody>
      </p:sp>
    </p:spTree>
    <p:extLst>
      <p:ext uri="{BB962C8B-B14F-4D97-AF65-F5344CB8AC3E}">
        <p14:creationId xmlns:p14="http://schemas.microsoft.com/office/powerpoint/2010/main" val="197069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720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8794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7678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333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CD1F2-FA14-4528-87EF-8D2EE691D1F1}"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2393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CD1F2-FA14-4528-87EF-8D2EE691D1F1}"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4757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5CD1F2-FA14-4528-87EF-8D2EE691D1F1}" type="datetimeFigureOut">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5568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5CD1F2-FA14-4528-87EF-8D2EE691D1F1}" type="datetimeFigureOut">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8618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D1F2-FA14-4528-87EF-8D2EE691D1F1}" type="datetimeFigureOut">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34956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241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838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BFE">
            <a:alpha val="96078"/>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D1F2-FA14-4528-87EF-8D2EE691D1F1}" type="datetimeFigureOut">
              <a:rPr lang="en-US" smtClean="0"/>
              <a:t>8/3/2015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9630-0466-4522-B4CB-C44AD874023A}" type="slidenum">
              <a:rPr lang="en-US" smtClean="0"/>
              <a:t>‹#›</a:t>
            </a:fld>
            <a:endParaRPr lang="en-US"/>
          </a:p>
        </p:txBody>
      </p:sp>
    </p:spTree>
    <p:extLst>
      <p:ext uri="{BB962C8B-B14F-4D97-AF65-F5344CB8AC3E}">
        <p14:creationId xmlns:p14="http://schemas.microsoft.com/office/powerpoint/2010/main" val="150409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HMcQKz3H0yY"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hue8@cdc.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orausurvey.orau.org/n/PD101a.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838" r="4836" b="6267"/>
          <a:stretch/>
        </p:blipFill>
        <p:spPr>
          <a:xfrm>
            <a:off x="0" y="0"/>
            <a:ext cx="9142412" cy="6899275"/>
          </a:xfrm>
        </p:spPr>
      </p:pic>
      <p:sp>
        <p:nvSpPr>
          <p:cNvPr id="6" name="Subtitle 5"/>
          <p:cNvSpPr>
            <a:spLocks noGrp="1"/>
          </p:cNvSpPr>
          <p:nvPr>
            <p:ph type="subTitle" idx="1"/>
          </p:nvPr>
        </p:nvSpPr>
        <p:spPr/>
        <p:txBody>
          <a:bodyPr>
            <a:normAutofit/>
          </a:bodyPr>
          <a:lstStyle/>
          <a:p>
            <a:r>
              <a:rPr lang="en-US" sz="2400" dirty="0" smtClean="0">
                <a:solidFill>
                  <a:schemeClr val="bg1"/>
                </a:solidFill>
              </a:rPr>
              <a:t>A Professional Development Series from the</a:t>
            </a:r>
          </a:p>
          <a:p>
            <a:r>
              <a:rPr lang="en-US" sz="2400" dirty="0" smtClean="0">
                <a:solidFill>
                  <a:schemeClr val="bg1"/>
                </a:solidFill>
              </a:rPr>
              <a:t>CDC’s Division of Population Health</a:t>
            </a:r>
          </a:p>
          <a:p>
            <a:r>
              <a:rPr lang="en-US" sz="2400" dirty="0" smtClean="0">
                <a:solidFill>
                  <a:schemeClr val="bg1"/>
                </a:solidFill>
              </a:rPr>
              <a:t>School Health Branch</a:t>
            </a:r>
            <a:endParaRPr lang="en-US" sz="2400" dirty="0">
              <a:solidFill>
                <a:schemeClr val="bg1"/>
              </a:solidFill>
            </a:endParaRPr>
          </a:p>
        </p:txBody>
      </p:sp>
      <p:sp>
        <p:nvSpPr>
          <p:cNvPr id="5" name="Title 4"/>
          <p:cNvSpPr>
            <a:spLocks noGrp="1"/>
          </p:cNvSpPr>
          <p:nvPr>
            <p:ph type="ctrTitle"/>
          </p:nvPr>
        </p:nvSpPr>
        <p:spPr>
          <a:xfrm>
            <a:off x="685800" y="1066800"/>
            <a:ext cx="7772400" cy="1470025"/>
          </a:xfrm>
        </p:spPr>
        <p:txBody>
          <a:bodyPr/>
          <a:lstStyle/>
          <a:p>
            <a:r>
              <a:rPr lang="en-US" b="1" dirty="0" smtClean="0">
                <a:solidFill>
                  <a:schemeClr val="bg1"/>
                </a:solidFill>
              </a:rPr>
              <a:t>Professional Development 101:</a:t>
            </a:r>
            <a:br>
              <a:rPr lang="en-US" b="1" dirty="0" smtClean="0">
                <a:solidFill>
                  <a:schemeClr val="bg1"/>
                </a:solidFill>
              </a:rPr>
            </a:br>
            <a:r>
              <a:rPr lang="en-US" b="1" dirty="0" smtClean="0">
                <a:solidFill>
                  <a:schemeClr val="bg1"/>
                </a:solidFill>
              </a:rPr>
              <a:t>The Basics – Part 1</a:t>
            </a:r>
            <a:endParaRPr lang="en-US" b="1" dirty="0">
              <a:solidFill>
                <a:schemeClr val="bg1"/>
              </a:solidFill>
            </a:endParaRPr>
          </a:p>
        </p:txBody>
      </p:sp>
    </p:spTree>
    <p:extLst>
      <p:ext uri="{BB962C8B-B14F-4D97-AF65-F5344CB8AC3E}">
        <p14:creationId xmlns:p14="http://schemas.microsoft.com/office/powerpoint/2010/main" val="366518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Events</a:t>
            </a:r>
            <a:endParaRPr lang="en-US" b="1" dirty="0">
              <a:solidFill>
                <a:schemeClr val="accent1">
                  <a:lumMod val="75000"/>
                </a:schemeClr>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dirty="0"/>
              <a:t>Set of skill-building processes and activities designed to assist individuals in obtaining new knowledge and </a:t>
            </a:r>
            <a:r>
              <a:rPr lang="en-US" dirty="0" smtClean="0"/>
              <a:t>skills</a:t>
            </a:r>
            <a:endParaRPr lang="en-US" dirty="0"/>
          </a:p>
          <a:p>
            <a:r>
              <a:rPr lang="en-US" dirty="0"/>
              <a:t>Purpose: to reach specific goals and improve workplace </a:t>
            </a:r>
            <a:r>
              <a:rPr lang="en-US" dirty="0" smtClean="0"/>
              <a:t>performance</a:t>
            </a:r>
            <a:endParaRPr lang="en-US" dirty="0"/>
          </a:p>
          <a:p>
            <a:r>
              <a:rPr lang="en-US" dirty="0"/>
              <a:t>Targeted to a specific audience, </a:t>
            </a:r>
            <a:r>
              <a:rPr lang="en-US" dirty="0" smtClean="0"/>
              <a:t>learner-centered</a:t>
            </a:r>
            <a:r>
              <a:rPr lang="en-US" dirty="0"/>
              <a:t>, </a:t>
            </a:r>
            <a:r>
              <a:rPr lang="en-US" dirty="0" smtClean="0"/>
              <a:t>call </a:t>
            </a:r>
            <a:r>
              <a:rPr lang="en-US" dirty="0"/>
              <a:t>to action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51620"/>
            <a:ext cx="2514600" cy="1625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665" y="5151620"/>
            <a:ext cx="2405889" cy="16256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5151620"/>
            <a:ext cx="2362200" cy="1657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03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Adult Learning Principles</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6294120" cy="4525963"/>
          </a:xfrm>
        </p:spPr>
        <p:txBody>
          <a:bodyPr>
            <a:normAutofit lnSpcReduction="10000"/>
          </a:bodyPr>
          <a:lstStyle/>
          <a:p>
            <a:pPr lvl="0"/>
            <a:r>
              <a:rPr lang="en-US" dirty="0"/>
              <a:t>Respected</a:t>
            </a:r>
          </a:p>
          <a:p>
            <a:pPr lvl="0"/>
            <a:r>
              <a:rPr lang="en-US" dirty="0"/>
              <a:t>Safe and supportive</a:t>
            </a:r>
          </a:p>
          <a:p>
            <a:pPr lvl="0"/>
            <a:r>
              <a:rPr lang="en-US" dirty="0"/>
              <a:t>Relevant </a:t>
            </a:r>
          </a:p>
          <a:p>
            <a:pPr lvl="0"/>
            <a:r>
              <a:rPr lang="en-US" dirty="0"/>
              <a:t>Varied </a:t>
            </a:r>
          </a:p>
          <a:p>
            <a:r>
              <a:rPr lang="en-US" dirty="0"/>
              <a:t>Opportunities to practice </a:t>
            </a:r>
            <a:endParaRPr lang="en-US" dirty="0" smtClean="0"/>
          </a:p>
          <a:p>
            <a:endParaRPr lang="en-US" dirty="0" smtClean="0"/>
          </a:p>
          <a:p>
            <a:pPr marL="0" indent="0">
              <a:buNone/>
            </a:pPr>
            <a:r>
              <a:rPr lang="en-US" dirty="0"/>
              <a:t>Delivered in a time span that is adequate to cover the topic in detail</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9400" y="4191000"/>
            <a:ext cx="2392680" cy="2340665"/>
          </a:xfrm>
          <a:prstGeom prst="rect">
            <a:avLst/>
          </a:prstGeom>
        </p:spPr>
      </p:pic>
    </p:spTree>
    <p:extLst>
      <p:ext uri="{BB962C8B-B14F-4D97-AF65-F5344CB8AC3E}">
        <p14:creationId xmlns:p14="http://schemas.microsoft.com/office/powerpoint/2010/main" val="77169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What is the difference?</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5334000" cy="4525963"/>
          </a:xfrm>
        </p:spPr>
        <p:txBody>
          <a:bodyPr>
            <a:normAutofit lnSpcReduction="10000"/>
          </a:bodyPr>
          <a:lstStyle/>
          <a:p>
            <a:r>
              <a:rPr lang="en-US" dirty="0" smtClean="0"/>
              <a:t>Workshop</a:t>
            </a:r>
          </a:p>
          <a:p>
            <a:pPr lvl="1"/>
            <a:r>
              <a:rPr lang="en-US" dirty="0"/>
              <a:t>Educational program</a:t>
            </a:r>
          </a:p>
          <a:p>
            <a:pPr lvl="1"/>
            <a:r>
              <a:rPr lang="en-US" dirty="0"/>
              <a:t>Techniques and skills in a particular field</a:t>
            </a:r>
          </a:p>
          <a:p>
            <a:pPr lvl="1"/>
            <a:r>
              <a:rPr lang="en-US" dirty="0"/>
              <a:t>Long-term </a:t>
            </a:r>
            <a:r>
              <a:rPr lang="en-US" dirty="0" smtClean="0"/>
              <a:t>benefits</a:t>
            </a:r>
          </a:p>
          <a:p>
            <a:r>
              <a:rPr lang="en-US" dirty="0" smtClean="0"/>
              <a:t>Training</a:t>
            </a:r>
          </a:p>
          <a:p>
            <a:pPr lvl="1"/>
            <a:r>
              <a:rPr lang="en-US" dirty="0"/>
              <a:t>Instructional experience</a:t>
            </a:r>
          </a:p>
          <a:p>
            <a:pPr lvl="1"/>
            <a:r>
              <a:rPr lang="en-US" dirty="0"/>
              <a:t>New skills and knowledge</a:t>
            </a:r>
          </a:p>
          <a:p>
            <a:pPr lvl="1"/>
            <a:r>
              <a:rPr lang="en-US" dirty="0"/>
              <a:t>On-the-job application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797" y="4005587"/>
            <a:ext cx="3091402" cy="205562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447800"/>
            <a:ext cx="3089397" cy="2132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163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Distance Learning</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a:t>Skill-building process, targeted to a specific </a:t>
            </a:r>
            <a:r>
              <a:rPr lang="en-US" dirty="0" smtClean="0"/>
              <a:t>audience</a:t>
            </a:r>
            <a:endParaRPr lang="en-US" dirty="0"/>
          </a:p>
          <a:p>
            <a:r>
              <a:rPr lang="en-US" dirty="0"/>
              <a:t>Individuals who are separated by time, or distance, or </a:t>
            </a:r>
            <a:r>
              <a:rPr lang="en-US" dirty="0" smtClean="0"/>
              <a:t>both</a:t>
            </a:r>
            <a:endParaRPr lang="en-US" dirty="0"/>
          </a:p>
          <a:p>
            <a:r>
              <a:rPr lang="en-US" dirty="0"/>
              <a:t>Modes of delivery: </a:t>
            </a:r>
          </a:p>
          <a:p>
            <a:pPr lvl="1"/>
            <a:r>
              <a:rPr lang="en-US" dirty="0" smtClean="0"/>
              <a:t>Synchronous</a:t>
            </a:r>
          </a:p>
          <a:p>
            <a:pPr lvl="1"/>
            <a:r>
              <a:rPr lang="en-US" dirty="0" smtClean="0"/>
              <a:t>Asynchronous</a:t>
            </a:r>
            <a:endParaRPr lang="en-US" dirty="0"/>
          </a:p>
        </p:txBody>
      </p:sp>
    </p:spTree>
    <p:extLst>
      <p:ext uri="{BB962C8B-B14F-4D97-AF65-F5344CB8AC3E}">
        <p14:creationId xmlns:p14="http://schemas.microsoft.com/office/powerpoint/2010/main" val="1187194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Synchronous Delivery</a:t>
            </a:r>
            <a:endParaRPr lang="en-US" b="1" dirty="0">
              <a:solidFill>
                <a:schemeClr val="accent1">
                  <a:lumMod val="75000"/>
                </a:schemeClr>
              </a:solidFill>
            </a:endParaRPr>
          </a:p>
        </p:txBody>
      </p:sp>
      <p:sp>
        <p:nvSpPr>
          <p:cNvPr id="4" name="Content Placeholder 3"/>
          <p:cNvSpPr>
            <a:spLocks noGrp="1"/>
          </p:cNvSpPr>
          <p:nvPr>
            <p:ph sz="half" idx="1"/>
          </p:nvPr>
        </p:nvSpPr>
        <p:spPr/>
        <p:txBody>
          <a:bodyPr/>
          <a:lstStyle/>
          <a:p>
            <a:pPr marL="342900" lvl="1" indent="-342900">
              <a:buFont typeface="Arial" panose="020B0604020202020204" pitchFamily="34" charset="0"/>
              <a:buChar char="•"/>
            </a:pPr>
            <a:r>
              <a:rPr lang="en-US" sz="2800" dirty="0" smtClean="0"/>
              <a:t>All </a:t>
            </a:r>
            <a:r>
              <a:rPr lang="en-US" sz="2800" dirty="0"/>
              <a:t>participants present at the same time</a:t>
            </a:r>
          </a:p>
          <a:p>
            <a:r>
              <a:rPr lang="en-US" dirty="0" smtClean="0"/>
              <a:t>Organized </a:t>
            </a:r>
            <a:r>
              <a:rPr lang="en-US" dirty="0"/>
              <a:t>timetable</a:t>
            </a:r>
          </a:p>
          <a:p>
            <a:r>
              <a:rPr lang="en-US" dirty="0"/>
              <a:t>Instructor present</a:t>
            </a:r>
          </a:p>
          <a:p>
            <a:r>
              <a:rPr lang="en-US" dirty="0"/>
              <a:t>Interaction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0335" y="1600200"/>
            <a:ext cx="3716594" cy="24384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5870"/>
          <a:stretch/>
        </p:blipFill>
        <p:spPr>
          <a:xfrm>
            <a:off x="5562600" y="4692770"/>
            <a:ext cx="2754261" cy="1936630"/>
          </a:xfrm>
          <a:prstGeom prst="rect">
            <a:avLst/>
          </a:prstGeom>
        </p:spPr>
      </p:pic>
    </p:spTree>
    <p:extLst>
      <p:ext uri="{BB962C8B-B14F-4D97-AF65-F5344CB8AC3E}">
        <p14:creationId xmlns:p14="http://schemas.microsoft.com/office/powerpoint/2010/main" val="284621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Asynchronous Delivery</a:t>
            </a:r>
            <a:endParaRPr lang="en-US" b="1" dirty="0">
              <a:solidFill>
                <a:schemeClr val="accent1">
                  <a:lumMod val="75000"/>
                </a:schemeClr>
              </a:solidFill>
            </a:endParaRPr>
          </a:p>
        </p:txBody>
      </p:sp>
      <p:sp>
        <p:nvSpPr>
          <p:cNvPr id="4" name="Content Placeholder 3"/>
          <p:cNvSpPr>
            <a:spLocks noGrp="1"/>
          </p:cNvSpPr>
          <p:nvPr>
            <p:ph sz="half" idx="1"/>
          </p:nvPr>
        </p:nvSpPr>
        <p:spPr/>
        <p:txBody>
          <a:bodyPr/>
          <a:lstStyle/>
          <a:p>
            <a:r>
              <a:rPr lang="en-US" dirty="0" smtClean="0"/>
              <a:t>Self-paced</a:t>
            </a:r>
          </a:p>
          <a:p>
            <a:r>
              <a:rPr lang="en-US" dirty="0" smtClean="0"/>
              <a:t>Access materials on own schedule</a:t>
            </a:r>
          </a:p>
          <a:p>
            <a:r>
              <a:rPr lang="en-US" dirty="0" smtClean="0"/>
              <a:t>Not required to be together</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447800"/>
            <a:ext cx="2743200" cy="183868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240" y="5434290"/>
            <a:ext cx="1716724" cy="1276308"/>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3446489"/>
            <a:ext cx="2814952" cy="1907400"/>
          </a:xfrm>
          <a:prstGeom prst="rect">
            <a:avLst/>
          </a:prstGeom>
        </p:spPr>
      </p:pic>
    </p:spTree>
    <p:extLst>
      <p:ext uri="{BB962C8B-B14F-4D97-AF65-F5344CB8AC3E}">
        <p14:creationId xmlns:p14="http://schemas.microsoft.com/office/powerpoint/2010/main" val="3363629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Information and Presentation Sessions</a:t>
            </a:r>
            <a:endParaRPr lang="en-US" b="1" dirty="0">
              <a:solidFill>
                <a:schemeClr val="accent1">
                  <a:lumMod val="75000"/>
                </a:schemeClr>
              </a:solidFill>
            </a:endParaRPr>
          </a:p>
        </p:txBody>
      </p:sp>
      <p:sp>
        <p:nvSpPr>
          <p:cNvPr id="3" name="Content Placeholder 2"/>
          <p:cNvSpPr>
            <a:spLocks noGrp="1"/>
          </p:cNvSpPr>
          <p:nvPr>
            <p:ph idx="1"/>
          </p:nvPr>
        </p:nvSpPr>
        <p:spPr>
          <a:xfrm>
            <a:off x="457200" y="1722437"/>
            <a:ext cx="8229600" cy="4525963"/>
          </a:xfrm>
        </p:spPr>
        <p:txBody>
          <a:bodyPr/>
          <a:lstStyle/>
          <a:p>
            <a:r>
              <a:rPr lang="en-US" dirty="0" smtClean="0"/>
              <a:t>Provide </a:t>
            </a:r>
            <a:r>
              <a:rPr lang="en-US" dirty="0"/>
              <a:t>a </a:t>
            </a:r>
            <a:r>
              <a:rPr lang="en-US" b="1" dirty="0"/>
              <a:t>familiarity</a:t>
            </a:r>
            <a:r>
              <a:rPr lang="en-US" dirty="0"/>
              <a:t> level of knowledge </a:t>
            </a:r>
          </a:p>
          <a:p>
            <a:r>
              <a:rPr lang="en-US" dirty="0"/>
              <a:t>Enough information to decide whether or not to pursue</a:t>
            </a:r>
          </a:p>
          <a:p>
            <a:pPr marL="0" indent="0">
              <a:buNone/>
            </a:pPr>
            <a:endParaRPr lang="en-US" dirty="0"/>
          </a:p>
        </p:txBody>
      </p:sp>
    </p:spTree>
    <p:extLst>
      <p:ext uri="{BB962C8B-B14F-4D97-AF65-F5344CB8AC3E}">
        <p14:creationId xmlns:p14="http://schemas.microsoft.com/office/powerpoint/2010/main" val="408306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accent1">
                    <a:lumMod val="75000"/>
                  </a:schemeClr>
                </a:solidFill>
              </a:rPr>
              <a:t>Delivery</a:t>
            </a:r>
            <a:endParaRPr lang="en-US" dirty="0"/>
          </a:p>
        </p:txBody>
      </p:sp>
      <p:sp>
        <p:nvSpPr>
          <p:cNvPr id="3" name="Content Placeholder 2"/>
          <p:cNvSpPr>
            <a:spLocks noGrp="1"/>
          </p:cNvSpPr>
          <p:nvPr>
            <p:ph idx="1"/>
          </p:nvPr>
        </p:nvSpPr>
        <p:spPr/>
        <p:txBody>
          <a:bodyPr/>
          <a:lstStyle/>
          <a:p>
            <a:r>
              <a:rPr lang="en-US" dirty="0"/>
              <a:t>One-time or series of </a:t>
            </a:r>
            <a:r>
              <a:rPr lang="en-US" dirty="0" smtClean="0"/>
              <a:t>events</a:t>
            </a:r>
          </a:p>
          <a:p>
            <a:r>
              <a:rPr lang="en-US" dirty="0" smtClean="0"/>
              <a:t>Delivered </a:t>
            </a:r>
            <a:r>
              <a:rPr lang="en-US" dirty="0"/>
              <a:t>in a short period of time</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5089" y="5334000"/>
            <a:ext cx="1402080" cy="137160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3128171"/>
            <a:ext cx="2860831" cy="240569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156902"/>
            <a:ext cx="4017305" cy="2634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1262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Technical Assistance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Process of providing targeted support to an organization with a development need or </a:t>
            </a:r>
            <a:r>
              <a:rPr lang="en-US" dirty="0" smtClean="0"/>
              <a:t>problem</a:t>
            </a:r>
            <a:endParaRPr lang="en-US" dirty="0"/>
          </a:p>
          <a:p>
            <a:r>
              <a:rPr lang="en-US" dirty="0"/>
              <a:t>Involves communication between a specialist or consultant and the organization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91000"/>
            <a:ext cx="2656839" cy="2490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99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Core Principles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smtClean="0"/>
              <a:t>Collaborative</a:t>
            </a:r>
            <a:endParaRPr lang="en-US" dirty="0"/>
          </a:p>
          <a:p>
            <a:pPr lvl="0"/>
            <a:r>
              <a:rPr lang="en-US" dirty="0"/>
              <a:t>Systematic</a:t>
            </a:r>
          </a:p>
          <a:p>
            <a:pPr lvl="0"/>
            <a:r>
              <a:rPr lang="en-US" dirty="0"/>
              <a:t>Targeted</a:t>
            </a:r>
          </a:p>
          <a:p>
            <a:pPr lvl="0"/>
            <a:r>
              <a:rPr lang="en-US" dirty="0"/>
              <a:t>Adaptive</a:t>
            </a:r>
          </a:p>
          <a:p>
            <a:pPr lvl="0"/>
            <a:r>
              <a:rPr lang="en-US" dirty="0"/>
              <a:t>Customized</a:t>
            </a:r>
          </a:p>
          <a:p>
            <a:pPr lvl="0"/>
            <a:r>
              <a:rPr lang="en-US" dirty="0"/>
              <a:t>Results-driven</a:t>
            </a:r>
          </a:p>
          <a:p>
            <a:endParaRPr lang="en-US" dirty="0"/>
          </a:p>
        </p:txBody>
      </p:sp>
      <p:pic>
        <p:nvPicPr>
          <p:cNvPr id="2050" name="Picture 2" descr="Y:\HSC\Project_Active\CDC-DPH\DPH FY15\PD Captivate Series\PD101-Course 1\Images\Thumbnails\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521" y="2103620"/>
            <a:ext cx="4121122"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0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Introduction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One: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24810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Structure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One-on-one consultation</a:t>
            </a:r>
          </a:p>
          <a:p>
            <a:r>
              <a:rPr lang="en-US" dirty="0" smtClean="0"/>
              <a:t>Small-group facilitation</a:t>
            </a:r>
          </a:p>
          <a:p>
            <a:pPr lvl="1"/>
            <a:r>
              <a:rPr lang="en-US" dirty="0" smtClean="0"/>
              <a:t>In person</a:t>
            </a:r>
          </a:p>
          <a:p>
            <a:pPr lvl="1"/>
            <a:r>
              <a:rPr lang="en-US" dirty="0" smtClean="0"/>
              <a:t>Phone</a:t>
            </a:r>
          </a:p>
          <a:p>
            <a:pPr lvl="1"/>
            <a:r>
              <a:rPr lang="en-US" dirty="0" smtClean="0"/>
              <a:t>E-mail</a:t>
            </a:r>
          </a:p>
          <a:p>
            <a:pPr lvl="1"/>
            <a:r>
              <a:rPr lang="en-US" dirty="0" smtClean="0"/>
              <a:t>Internet technologies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8" y="1524000"/>
            <a:ext cx="3567853" cy="2667000"/>
          </a:xfrm>
          <a:prstGeom prst="rect">
            <a:avLst/>
          </a:prstGeom>
          <a:ln>
            <a:noFill/>
          </a:ln>
          <a:effectLst>
            <a:outerShdw blurRad="292100" dist="139700" dir="2700000" algn="tl" rotWithShape="0">
              <a:srgbClr val="333333">
                <a:alpha val="65000"/>
              </a:srgbClr>
            </a:outerShdw>
          </a:effectLst>
        </p:spPr>
      </p:pic>
      <p:pic>
        <p:nvPicPr>
          <p:cNvPr id="5" name="Picture 4" descr="C:\Users\atencioa\Desktop\Thumbnails\clock.jp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1083" y="4834328"/>
            <a:ext cx="1913681" cy="1642672"/>
          </a:xfrm>
          <a:prstGeom prst="rect">
            <a:avLst/>
          </a:prstGeom>
          <a:noFill/>
          <a:ln>
            <a:noFill/>
          </a:ln>
        </p:spPr>
      </p:pic>
    </p:spTree>
    <p:extLst>
      <p:ext uri="{BB962C8B-B14F-4D97-AF65-F5344CB8AC3E}">
        <p14:creationId xmlns:p14="http://schemas.microsoft.com/office/powerpoint/2010/main" val="286904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94580" y="-59194"/>
            <a:ext cx="9238580" cy="6937460"/>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Summary of Activities</a:t>
            </a:r>
            <a:endParaRPr lang="en-US" b="1"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Events</a:t>
            </a:r>
          </a:p>
          <a:p>
            <a:r>
              <a:rPr lang="en-US" dirty="0">
                <a:solidFill>
                  <a:schemeClr val="bg1"/>
                </a:solidFill>
              </a:rPr>
              <a:t>Information and presentation sessions</a:t>
            </a:r>
          </a:p>
          <a:p>
            <a:r>
              <a:rPr lang="en-US" dirty="0">
                <a:solidFill>
                  <a:schemeClr val="bg1"/>
                </a:solidFill>
              </a:rPr>
              <a:t>Technical </a:t>
            </a:r>
            <a:r>
              <a:rPr lang="en-US" dirty="0" smtClean="0">
                <a:solidFill>
                  <a:schemeClr val="bg1"/>
                </a:solidFill>
              </a:rPr>
              <a:t>assistance</a:t>
            </a:r>
            <a:endParaRPr lang="en-US" dirty="0">
              <a:solidFill>
                <a:schemeClr val="bg1"/>
              </a:solidFill>
            </a:endParaRPr>
          </a:p>
        </p:txBody>
      </p:sp>
    </p:spTree>
    <p:extLst>
      <p:ext uri="{BB962C8B-B14F-4D97-AF65-F5344CB8AC3E}">
        <p14:creationId xmlns:p14="http://schemas.microsoft.com/office/powerpoint/2010/main" val="1186873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REVIEW OF Terminology</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One:</a:t>
            </a:r>
            <a:endParaRPr lang="en-US" sz="2400" dirty="0">
              <a:solidFill>
                <a:schemeClr val="bg1"/>
              </a:solidFill>
            </a:endParaRP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28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practices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Four:</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Six Professional Development Practices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smtClean="0"/>
              <a:t>Follow up</a:t>
            </a:r>
            <a:r>
              <a:rPr lang="en-US" dirty="0" smtClean="0"/>
              <a:t> with </a:t>
            </a:r>
            <a:r>
              <a:rPr lang="en-US" dirty="0"/>
              <a:t>support</a:t>
            </a:r>
          </a:p>
          <a:p>
            <a:r>
              <a:rPr lang="en-US" b="1" dirty="0"/>
              <a:t>Evaluate</a:t>
            </a:r>
            <a:r>
              <a:rPr lang="en-US" dirty="0"/>
              <a:t> PD processes</a:t>
            </a:r>
          </a:p>
        </p:txBody>
      </p:sp>
      <p:pic>
        <p:nvPicPr>
          <p:cNvPr id="1027" name="Picture 3" descr="Y:\HSC\Project_Active\CDC-DPH\DPH FY15\PD Captivate Series\PD101-Course 1\Images\Practices Icons\sustain-cle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HSC\Project_Active\CDC-DPH\DPH FY15\PD Captivate Series\PD101-Course 1\Images\Practices Icons\de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822" y="5255995"/>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Y:\HSC\Project_Active\CDC-DPH\DPH FY15\PD Captivate Series\PD101-Course 1\Images\Practices Icons\mark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288" y="527857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Y:\HSC\Project_Active\CDC-DPH\DPH FY15\PD Captivate Series\PD101-Course 1\Images\Practices Icons\evalua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Y:\HSC\Project_Active\CDC-DPH\DPH FY15\PD Captivate Series\PD101-Course 1\Images\Practices Icons\deli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0288"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Y:\HSC\Project_Active\CDC-DPH\DPH FY15\PD Captivate Series\PD101-Course 1\Images\Practices Icons\followu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0665" y="5204178"/>
            <a:ext cx="1520389" cy="152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Framework</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0077275"/>
              </p:ext>
            </p:extLst>
          </p:nvPr>
        </p:nvGraphicFramePr>
        <p:xfrm>
          <a:off x="228600" y="1295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Infrastructure</a:t>
            </a:r>
            <a:endParaRPr lang="en-US" b="1" dirty="0">
              <a:solidFill>
                <a:schemeClr val="accent1">
                  <a:lumMod val="75000"/>
                </a:schemeClr>
              </a:solidFill>
            </a:endParaRPr>
          </a:p>
        </p:txBody>
      </p:sp>
      <p:sp>
        <p:nvSpPr>
          <p:cNvPr id="4" name="Content Placeholder 3"/>
          <p:cNvSpPr>
            <a:spLocks noGrp="1"/>
          </p:cNvSpPr>
          <p:nvPr>
            <p:ph sz="half" idx="1"/>
          </p:nvPr>
        </p:nvSpPr>
        <p:spPr>
          <a:xfrm>
            <a:off x="457200" y="1600200"/>
            <a:ext cx="4724400" cy="4525963"/>
          </a:xfrm>
        </p:spPr>
        <p:txBody>
          <a:bodyPr>
            <a:normAutofit lnSpcReduction="10000"/>
          </a:bodyPr>
          <a:lstStyle/>
          <a:p>
            <a:r>
              <a:rPr lang="en-US" b="1" dirty="0"/>
              <a:t>Sustain</a:t>
            </a:r>
            <a:r>
              <a:rPr lang="en-US" dirty="0"/>
              <a:t>: professional and agency capacity</a:t>
            </a:r>
          </a:p>
          <a:p>
            <a:r>
              <a:rPr lang="en-US" b="1" dirty="0"/>
              <a:t>Design</a:t>
            </a:r>
            <a:r>
              <a:rPr lang="en-US" dirty="0"/>
              <a:t>: instructionally sound  activities</a:t>
            </a:r>
          </a:p>
          <a:p>
            <a:r>
              <a:rPr lang="en-US" b="1" dirty="0"/>
              <a:t>Market</a:t>
            </a:r>
            <a:r>
              <a:rPr lang="en-US" dirty="0"/>
              <a:t>: focused</a:t>
            </a:r>
          </a:p>
          <a:p>
            <a:r>
              <a:rPr lang="en-US" b="1" dirty="0"/>
              <a:t>Deliver</a:t>
            </a:r>
            <a:r>
              <a:rPr lang="en-US" dirty="0"/>
              <a:t>: streamlined, responsive, timely</a:t>
            </a:r>
          </a:p>
          <a:p>
            <a:r>
              <a:rPr lang="en-US" b="1" dirty="0" smtClean="0"/>
              <a:t>Follow up</a:t>
            </a:r>
            <a:r>
              <a:rPr lang="en-US" dirty="0"/>
              <a:t>: growth</a:t>
            </a:r>
          </a:p>
          <a:p>
            <a:r>
              <a:rPr lang="en-US" b="1" dirty="0"/>
              <a:t>Evaluate</a:t>
            </a:r>
            <a:r>
              <a:rPr lang="en-US" dirty="0"/>
              <a:t>: continuous improvement</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09610" y="159779"/>
            <a:ext cx="1143000" cy="11430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245320"/>
            <a:ext cx="1143000" cy="1143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849" y="2336479"/>
            <a:ext cx="1143000" cy="1143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0859" y="3400525"/>
            <a:ext cx="1143000" cy="1143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3613" y="5686525"/>
            <a:ext cx="1143000" cy="1143000"/>
          </a:xfrm>
          <a:prstGeom prst="rect">
            <a:avLst/>
          </a:prstGeom>
        </p:spPr>
      </p:pic>
      <p:pic>
        <p:nvPicPr>
          <p:cNvPr id="2050" name="Picture 2" descr="Y:\HSC\Project_Active\CDC-DPH\DPH FY15\PD Captivate Series\PD101-Course 1\Images\Practices Icons\followup shad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4539539"/>
            <a:ext cx="1129259" cy="112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Organizational Outcomes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a:t>Increases in:</a:t>
            </a:r>
          </a:p>
          <a:p>
            <a:pPr lvl="0"/>
            <a:r>
              <a:rPr lang="en-US" dirty="0"/>
              <a:t>Skills and knowledge</a:t>
            </a:r>
          </a:p>
          <a:p>
            <a:pPr lvl="0"/>
            <a:r>
              <a:rPr lang="en-US" dirty="0"/>
              <a:t>Implementation</a:t>
            </a:r>
          </a:p>
          <a:p>
            <a:pPr lvl="0"/>
            <a:r>
              <a:rPr lang="en-US" dirty="0"/>
              <a:t>Quality, quantity, or cost-effectiveness</a:t>
            </a:r>
          </a:p>
          <a:p>
            <a:r>
              <a:rPr lang="en-US" dirty="0"/>
              <a:t>Sustainability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57391"/>
            <a:ext cx="3962400" cy="2627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848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Partnerships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Cooperation</a:t>
            </a:r>
          </a:p>
          <a:p>
            <a:r>
              <a:rPr lang="en-US" dirty="0" smtClean="0"/>
              <a:t>Collaboration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74" y="2855810"/>
            <a:ext cx="8001000" cy="3941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84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Effective Partnerships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Mutual respect</a:t>
            </a:r>
          </a:p>
          <a:p>
            <a:pPr lvl="0"/>
            <a:r>
              <a:rPr lang="en-US" dirty="0"/>
              <a:t>Coordination </a:t>
            </a:r>
          </a:p>
          <a:p>
            <a:pPr lvl="0"/>
            <a:r>
              <a:rPr lang="en-US" dirty="0"/>
              <a:t>Reciprocal roles</a:t>
            </a:r>
          </a:p>
          <a:p>
            <a:pPr lvl="0"/>
            <a:r>
              <a:rPr lang="en-US" dirty="0"/>
              <a:t>Shared participation</a:t>
            </a:r>
          </a:p>
          <a:p>
            <a:pPr lvl="0"/>
            <a:r>
              <a:rPr lang="en-US" dirty="0"/>
              <a:t>Mutual accountability</a:t>
            </a:r>
          </a:p>
          <a:p>
            <a:pPr lvl="0"/>
            <a:r>
              <a:rPr lang="en-US" dirty="0"/>
              <a:t>Transparency</a:t>
            </a:r>
          </a:p>
          <a:p>
            <a:endParaRPr lang="en-US" dirty="0"/>
          </a:p>
        </p:txBody>
      </p:sp>
    </p:spTree>
    <p:extLst>
      <p:ext uri="{BB962C8B-B14F-4D97-AF65-F5344CB8AC3E}">
        <p14:creationId xmlns:p14="http://schemas.microsoft.com/office/powerpoint/2010/main" val="366184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Welcome</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36576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93" y="1295400"/>
            <a:ext cx="379003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04800" y="5562600"/>
            <a:ext cx="4267200" cy="523220"/>
          </a:xfrm>
          <a:prstGeom prst="rect">
            <a:avLst/>
          </a:prstGeom>
          <a:noFill/>
        </p:spPr>
        <p:txBody>
          <a:bodyPr wrap="square" rtlCol="0">
            <a:spAutoFit/>
          </a:bodyPr>
          <a:lstStyle/>
          <a:p>
            <a:r>
              <a:rPr lang="en-US" sz="1400" b="1" dirty="0" smtClean="0"/>
              <a:t>Bridget </a:t>
            </a:r>
            <a:r>
              <a:rPr lang="en-US" sz="1400" b="1" dirty="0" err="1" smtClean="0"/>
              <a:t>Borgogna</a:t>
            </a:r>
            <a:endParaRPr lang="en-US" sz="1400" b="1" dirty="0" smtClean="0"/>
          </a:p>
          <a:p>
            <a:r>
              <a:rPr lang="en-US" sz="1400" dirty="0" smtClean="0"/>
              <a:t>Health Education Specialist/Project Officer</a:t>
            </a:r>
          </a:p>
        </p:txBody>
      </p:sp>
      <p:sp>
        <p:nvSpPr>
          <p:cNvPr id="7" name="TextBox 6"/>
          <p:cNvSpPr txBox="1"/>
          <p:nvPr/>
        </p:nvSpPr>
        <p:spPr>
          <a:xfrm>
            <a:off x="4728148" y="5572780"/>
            <a:ext cx="4415852" cy="523220"/>
          </a:xfrm>
          <a:prstGeom prst="rect">
            <a:avLst/>
          </a:prstGeom>
          <a:noFill/>
        </p:spPr>
        <p:txBody>
          <a:bodyPr wrap="square" rtlCol="0">
            <a:spAutoFit/>
          </a:bodyPr>
          <a:lstStyle/>
          <a:p>
            <a:r>
              <a:rPr lang="en-US" sz="1400" b="1" dirty="0" smtClean="0"/>
              <a:t>Melissa </a:t>
            </a:r>
            <a:r>
              <a:rPr lang="en-US" sz="1400" b="1" dirty="0" err="1" smtClean="0"/>
              <a:t>Fahrenbruch</a:t>
            </a:r>
            <a:endParaRPr lang="en-US" sz="1400" b="1" dirty="0" smtClean="0"/>
          </a:p>
          <a:p>
            <a:r>
              <a:rPr lang="en-US" sz="1400" dirty="0" smtClean="0"/>
              <a:t>Team Lead, Program and Professional Development Team</a:t>
            </a:r>
          </a:p>
        </p:txBody>
      </p:sp>
    </p:spTree>
    <p:extLst>
      <p:ext uri="{BB962C8B-B14F-4D97-AF65-F5344CB8AC3E}">
        <p14:creationId xmlns:p14="http://schemas.microsoft.com/office/powerpoint/2010/main" val="3127622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Partnership Outcomes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Increased contributions</a:t>
            </a:r>
          </a:p>
          <a:p>
            <a:pPr lvl="0"/>
            <a:r>
              <a:rPr lang="en-US" dirty="0"/>
              <a:t>Synergy</a:t>
            </a:r>
          </a:p>
          <a:p>
            <a:pPr lvl="0"/>
            <a:r>
              <a:rPr lang="en-US" dirty="0"/>
              <a:t>Program resilience</a:t>
            </a:r>
          </a:p>
          <a:p>
            <a:r>
              <a:rPr lang="en-US" dirty="0"/>
              <a:t>Better alignment</a:t>
            </a:r>
          </a:p>
        </p:txBody>
      </p:sp>
    </p:spTree>
    <p:extLst>
      <p:ext uri="{BB962C8B-B14F-4D97-AF65-F5344CB8AC3E}">
        <p14:creationId xmlns:p14="http://schemas.microsoft.com/office/powerpoint/2010/main" val="298391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Summary</a:t>
            </a:r>
            <a:endParaRPr lang="en-US" b="1"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P</a:t>
            </a:r>
            <a:r>
              <a:rPr lang="en-US" dirty="0" smtClean="0">
                <a:solidFill>
                  <a:schemeClr val="bg1"/>
                </a:solidFill>
              </a:rPr>
              <a:t>rofessional development practices framework</a:t>
            </a:r>
          </a:p>
          <a:p>
            <a:r>
              <a:rPr lang="en-US" dirty="0" smtClean="0">
                <a:solidFill>
                  <a:schemeClr val="bg1"/>
                </a:solidFill>
              </a:rPr>
              <a:t>Organizational outcomes</a:t>
            </a:r>
          </a:p>
          <a:p>
            <a:r>
              <a:rPr lang="en-US" dirty="0" smtClean="0">
                <a:solidFill>
                  <a:schemeClr val="bg1"/>
                </a:solidFill>
              </a:rPr>
              <a:t>Characteristics of effective partnerships</a:t>
            </a:r>
            <a:endParaRPr lang="en-US" dirty="0">
              <a:solidFill>
                <a:schemeClr val="bg1"/>
              </a:solidFill>
            </a:endParaRPr>
          </a:p>
        </p:txBody>
      </p:sp>
    </p:spTree>
    <p:extLst>
      <p:ext uri="{BB962C8B-B14F-4D97-AF65-F5344CB8AC3E}">
        <p14:creationId xmlns:p14="http://schemas.microsoft.com/office/powerpoint/2010/main" val="25037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fontScale="90000"/>
          </a:bodyPr>
          <a:lstStyle/>
          <a:p>
            <a:r>
              <a:rPr lang="en-US" sz="4400" dirty="0" smtClean="0">
                <a:solidFill>
                  <a:schemeClr val="bg1"/>
                </a:solidFill>
              </a:rPr>
              <a:t>REVIEW OF Potential outcomes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Two:</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44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SUSTAIN, DESIGN, MARKET</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Five: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Six Professional Development Practices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smtClean="0"/>
              <a:t>Follow up</a:t>
            </a:r>
            <a:r>
              <a:rPr lang="en-US" dirty="0" smtClean="0"/>
              <a:t>  </a:t>
            </a:r>
            <a:r>
              <a:rPr lang="en-US" dirty="0"/>
              <a:t>with support</a:t>
            </a:r>
          </a:p>
          <a:p>
            <a:r>
              <a:rPr lang="en-US" b="1" dirty="0"/>
              <a:t>Evaluate</a:t>
            </a:r>
            <a:r>
              <a:rPr lang="en-US" dirty="0"/>
              <a:t> PD processes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299462"/>
            <a:ext cx="5943600" cy="128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321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7937" cy="1143000"/>
          </a:xfrm>
        </p:spPr>
        <p:txBody>
          <a:bodyPr>
            <a:normAutofit fontScale="90000"/>
          </a:bodyPr>
          <a:lstStyle/>
          <a:p>
            <a:pPr algn="l"/>
            <a:r>
              <a:rPr lang="en-US" b="1" dirty="0" smtClean="0">
                <a:solidFill>
                  <a:schemeClr val="accent1">
                    <a:lumMod val="75000"/>
                  </a:schemeClr>
                </a:solidFill>
              </a:rPr>
              <a:t>Sustain a Professional Development Infrastructure</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a:t>Provides the underlying foundation for all the </a:t>
            </a:r>
            <a:r>
              <a:rPr lang="en-US" dirty="0" smtClean="0"/>
              <a:t>practices</a:t>
            </a:r>
            <a:endParaRPr lang="en-US" dirty="0"/>
          </a:p>
          <a:p>
            <a:r>
              <a:rPr lang="en-US" dirty="0"/>
              <a:t>Stage for success:</a:t>
            </a:r>
          </a:p>
          <a:p>
            <a:pPr lvl="1"/>
            <a:r>
              <a:rPr lang="en-US" dirty="0"/>
              <a:t>Leadership</a:t>
            </a:r>
          </a:p>
          <a:p>
            <a:pPr lvl="1"/>
            <a:r>
              <a:rPr lang="en-US" dirty="0"/>
              <a:t>Advocacy</a:t>
            </a:r>
          </a:p>
          <a:p>
            <a:pPr lvl="1"/>
            <a:r>
              <a:rPr lang="en-US" dirty="0"/>
              <a:t>Skilled staff</a:t>
            </a:r>
          </a:p>
          <a:p>
            <a:pPr lvl="1"/>
            <a:r>
              <a:rPr lang="en-US" dirty="0"/>
              <a:t>Alignment</a:t>
            </a:r>
          </a:p>
          <a:p>
            <a:pPr lvl="1"/>
            <a:r>
              <a:rPr lang="en-US" dirty="0"/>
              <a:t>Evaluation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36" y="43721"/>
            <a:ext cx="1366365"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396520"/>
            <a:ext cx="4191000" cy="3019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980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Characteristics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Continuous </a:t>
            </a:r>
            <a:r>
              <a:rPr lang="en-US" dirty="0"/>
              <a:t>learning</a:t>
            </a:r>
          </a:p>
          <a:p>
            <a:r>
              <a:rPr lang="en-US" dirty="0"/>
              <a:t>Focus on relevant content</a:t>
            </a:r>
          </a:p>
          <a:p>
            <a:r>
              <a:rPr lang="en-US" dirty="0"/>
              <a:t>Professional </a:t>
            </a:r>
            <a:r>
              <a:rPr lang="en-US" dirty="0" smtClean="0"/>
              <a:t>collaboration</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437743"/>
            <a:ext cx="4458325" cy="2972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3565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Identify a person to provide leadership.</a:t>
            </a:r>
          </a:p>
          <a:p>
            <a:pPr marL="514350" lvl="0" indent="-514350">
              <a:buFont typeface="+mj-lt"/>
              <a:buAutoNum type="arabicPeriod"/>
            </a:pPr>
            <a:r>
              <a:rPr lang="en-US" dirty="0"/>
              <a:t>Secure financial and human resources.</a:t>
            </a:r>
          </a:p>
          <a:p>
            <a:pPr marL="514350" lvl="0" indent="-514350">
              <a:buFont typeface="+mj-lt"/>
              <a:buAutoNum type="arabicPeriod"/>
            </a:pPr>
            <a:r>
              <a:rPr lang="en-US" dirty="0"/>
              <a:t>Establish and implement a PD plan.</a:t>
            </a:r>
          </a:p>
          <a:p>
            <a:pPr marL="514350" lvl="0" indent="-514350">
              <a:buFont typeface="+mj-lt"/>
              <a:buAutoNum type="arabicPeriod"/>
            </a:pPr>
            <a:r>
              <a:rPr lang="en-US" dirty="0"/>
              <a:t>Develop a process to ensure qualified PD providers.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36" y="43721"/>
            <a:ext cx="1366365" cy="1371600"/>
          </a:xfrm>
          <a:prstGeom prst="rect">
            <a:avLst/>
          </a:prstGeom>
        </p:spPr>
      </p:pic>
    </p:spTree>
    <p:extLst>
      <p:ext uri="{BB962C8B-B14F-4D97-AF65-F5344CB8AC3E}">
        <p14:creationId xmlns:p14="http://schemas.microsoft.com/office/powerpoint/2010/main" val="253975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Design Professional Development Offerings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pPr marL="0" indent="0">
              <a:buNone/>
            </a:pPr>
            <a:r>
              <a:rPr lang="en-US" dirty="0"/>
              <a:t>Solid PD offerings are thoughtfully designed with a specific purpose</a:t>
            </a:r>
            <a:r>
              <a:rPr lang="en-US" dirty="0" smtClean="0"/>
              <a:t>.</a:t>
            </a:r>
            <a:r>
              <a:rPr lang="en-US" dirty="0"/>
              <a:t> </a:t>
            </a:r>
          </a:p>
          <a:p>
            <a:pPr lvl="0"/>
            <a:r>
              <a:rPr lang="en-US" dirty="0"/>
              <a:t>Groups</a:t>
            </a:r>
          </a:p>
          <a:p>
            <a:pPr lvl="0"/>
            <a:r>
              <a:rPr lang="en-US" dirty="0"/>
              <a:t>One-on-one settings</a:t>
            </a:r>
          </a:p>
          <a:p>
            <a:pPr lvl="0"/>
            <a:r>
              <a:rPr lang="en-US" dirty="0"/>
              <a:t>In person</a:t>
            </a:r>
          </a:p>
          <a:p>
            <a:r>
              <a:rPr lang="en-US" dirty="0"/>
              <a:t>Online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8855"/>
            <a:ext cx="1366365" cy="1371600"/>
          </a:xfrm>
          <a:prstGeom prst="rect">
            <a:avLst/>
          </a:prstGeom>
        </p:spPr>
      </p:pic>
    </p:spTree>
    <p:extLst>
      <p:ext uri="{BB962C8B-B14F-4D97-AF65-F5344CB8AC3E}">
        <p14:creationId xmlns:p14="http://schemas.microsoft.com/office/powerpoint/2010/main" val="258420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Effective Training Objectives</a:t>
            </a:r>
            <a:endParaRPr lang="en-US" b="1" dirty="0">
              <a:solidFill>
                <a:schemeClr val="accent1">
                  <a:lumMod val="75000"/>
                </a:schemeClr>
              </a:solidFill>
            </a:endParaRPr>
          </a:p>
        </p:txBody>
      </p:sp>
      <p:sp>
        <p:nvSpPr>
          <p:cNvPr id="4" name="Text Placeholder 3"/>
          <p:cNvSpPr>
            <a:spLocks noGrp="1"/>
          </p:cNvSpPr>
          <p:nvPr>
            <p:ph type="body" idx="1"/>
          </p:nvPr>
        </p:nvSpPr>
        <p:spPr/>
        <p:txBody>
          <a:bodyPr>
            <a:normAutofit fontScale="92500" lnSpcReduction="20000"/>
          </a:bodyPr>
          <a:lstStyle/>
          <a:p>
            <a:r>
              <a:rPr lang="en-US" dirty="0" smtClean="0"/>
              <a:t>Without clear objectives, participants:</a:t>
            </a:r>
            <a:endParaRPr lang="en-US" dirty="0"/>
          </a:p>
        </p:txBody>
      </p:sp>
      <p:sp>
        <p:nvSpPr>
          <p:cNvPr id="5" name="Content Placeholder 4"/>
          <p:cNvSpPr>
            <a:spLocks noGrp="1"/>
          </p:cNvSpPr>
          <p:nvPr>
            <p:ph sz="half" idx="2"/>
          </p:nvPr>
        </p:nvSpPr>
        <p:spPr/>
        <p:txBody>
          <a:bodyPr/>
          <a:lstStyle/>
          <a:p>
            <a:pPr lvl="0"/>
            <a:r>
              <a:rPr lang="en-US" dirty="0"/>
              <a:t>Are unclear about what is expected</a:t>
            </a:r>
          </a:p>
          <a:p>
            <a:pPr lvl="0"/>
            <a:r>
              <a:rPr lang="en-US" dirty="0"/>
              <a:t>Fail to grasp intended outcomes</a:t>
            </a:r>
          </a:p>
          <a:p>
            <a:pPr lvl="0"/>
            <a:r>
              <a:rPr lang="en-US" dirty="0"/>
              <a:t>Lack transfer of learning</a:t>
            </a:r>
          </a:p>
          <a:p>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With clear objectives, design has: </a:t>
            </a:r>
            <a:endParaRPr lang="en-US" dirty="0"/>
          </a:p>
        </p:txBody>
      </p:sp>
      <p:sp>
        <p:nvSpPr>
          <p:cNvPr id="7" name="Content Placeholder 6"/>
          <p:cNvSpPr>
            <a:spLocks noGrp="1"/>
          </p:cNvSpPr>
          <p:nvPr>
            <p:ph sz="quarter" idx="4"/>
          </p:nvPr>
        </p:nvSpPr>
        <p:spPr/>
        <p:txBody>
          <a:bodyPr/>
          <a:lstStyle/>
          <a:p>
            <a:pPr lvl="0"/>
            <a:r>
              <a:rPr lang="en-US" dirty="0"/>
              <a:t>Logical intended outcomes</a:t>
            </a:r>
          </a:p>
          <a:p>
            <a:pPr lvl="0"/>
            <a:r>
              <a:rPr lang="en-US" dirty="0"/>
              <a:t>Strong foundation</a:t>
            </a:r>
          </a:p>
          <a:p>
            <a:pPr lvl="0"/>
            <a:r>
              <a:rPr lang="en-US" dirty="0"/>
              <a:t>Intent</a:t>
            </a:r>
          </a:p>
          <a:p>
            <a:r>
              <a:rPr lang="en-US" dirty="0"/>
              <a:t>Boundaries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343400"/>
            <a:ext cx="3841322" cy="2436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3930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Purpose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Professional development strengthens </a:t>
            </a:r>
            <a:r>
              <a:rPr lang="en-US" dirty="0"/>
              <a:t>education delivery and </a:t>
            </a:r>
            <a:r>
              <a:rPr lang="en-US" dirty="0" smtClean="0"/>
              <a:t>increases </a:t>
            </a:r>
            <a:r>
              <a:rPr lang="en-US" dirty="0"/>
              <a:t>skill-building </a:t>
            </a:r>
            <a:r>
              <a:rPr lang="en-US" dirty="0" smtClean="0"/>
              <a:t>capacity.</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52" y="4800600"/>
            <a:ext cx="3590109"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952068"/>
            <a:ext cx="3733800" cy="131906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3442023"/>
            <a:ext cx="5943600" cy="128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44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accent1">
                    <a:lumMod val="75000"/>
                  </a:schemeClr>
                </a:solidFill>
              </a:rPr>
              <a:t>SMART Objectives</a:t>
            </a:r>
            <a:endParaRPr lang="en-US"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1964438"/>
              </p:ext>
            </p:extLst>
          </p:nvPr>
        </p:nvGraphicFramePr>
        <p:xfrm>
          <a:off x="457200" y="1447800"/>
          <a:ext cx="82296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949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Adult Learning Principles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a:t>Adults:</a:t>
            </a:r>
          </a:p>
          <a:p>
            <a:pPr lvl="0"/>
            <a:r>
              <a:rPr lang="en-US" dirty="0"/>
              <a:t>Need to </a:t>
            </a:r>
            <a:r>
              <a:rPr lang="en-US" dirty="0" smtClean="0"/>
              <a:t>know</a:t>
            </a:r>
            <a:endParaRPr lang="en-US" dirty="0"/>
          </a:p>
          <a:p>
            <a:pPr lvl="0"/>
            <a:r>
              <a:rPr lang="en-US" dirty="0"/>
              <a:t>Are motivated to </a:t>
            </a:r>
            <a:r>
              <a:rPr lang="en-US" dirty="0" smtClean="0"/>
              <a:t>learn</a:t>
            </a:r>
            <a:endParaRPr lang="en-US" dirty="0"/>
          </a:p>
          <a:p>
            <a:pPr lvl="0"/>
            <a:r>
              <a:rPr lang="en-US" dirty="0"/>
              <a:t>Have previous </a:t>
            </a:r>
            <a:r>
              <a:rPr lang="en-US" dirty="0" smtClean="0"/>
              <a:t>experience</a:t>
            </a:r>
            <a:endParaRPr lang="en-US" dirty="0"/>
          </a:p>
          <a:p>
            <a:pPr lvl="0"/>
            <a:r>
              <a:rPr lang="en-US" dirty="0"/>
              <a:t>Need </a:t>
            </a:r>
            <a:r>
              <a:rPr lang="en-US" dirty="0" smtClean="0"/>
              <a:t>variety</a:t>
            </a:r>
            <a:endParaRPr lang="en-US" dirty="0"/>
          </a:p>
          <a:p>
            <a:pPr lvl="0"/>
            <a:r>
              <a:rPr lang="en-US" dirty="0"/>
              <a:t>Need to be </a:t>
            </a:r>
            <a:r>
              <a:rPr lang="en-US" dirty="0" smtClean="0"/>
              <a:t>involved</a:t>
            </a:r>
            <a:endParaRPr lang="en-US" dirty="0"/>
          </a:p>
          <a:p>
            <a:endParaRPr lang="en-US" dirty="0"/>
          </a:p>
        </p:txBody>
      </p:sp>
    </p:spTree>
    <p:extLst>
      <p:ext uri="{BB962C8B-B14F-4D97-AF65-F5344CB8AC3E}">
        <p14:creationId xmlns:p14="http://schemas.microsoft.com/office/powerpoint/2010/main" val="2476324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pPr marL="0" indent="0">
              <a:buNone/>
            </a:pPr>
            <a:r>
              <a:rPr lang="en-US" dirty="0"/>
              <a:t>Group settings:</a:t>
            </a:r>
          </a:p>
          <a:p>
            <a:pPr marL="514350" lvl="0" indent="-514350">
              <a:buFont typeface="+mj-lt"/>
              <a:buAutoNum type="arabicPeriod"/>
            </a:pPr>
            <a:r>
              <a:rPr lang="en-US" dirty="0"/>
              <a:t>Identify the target audience</a:t>
            </a:r>
          </a:p>
          <a:p>
            <a:pPr marL="514350" lvl="0" indent="-514350">
              <a:buFont typeface="+mj-lt"/>
              <a:buAutoNum type="arabicPeriod"/>
            </a:pPr>
            <a:r>
              <a:rPr lang="en-US" dirty="0"/>
              <a:t>Develop SMART objectives</a:t>
            </a:r>
          </a:p>
          <a:p>
            <a:pPr marL="514350" lvl="0" indent="-514350">
              <a:buFont typeface="+mj-lt"/>
              <a:buAutoNum type="arabicPeriod"/>
            </a:pPr>
            <a:r>
              <a:rPr lang="en-US" dirty="0"/>
              <a:t>Develop a comprehensive agenda</a:t>
            </a:r>
          </a:p>
          <a:p>
            <a:pPr marL="514350" lvl="0" indent="-514350">
              <a:buFont typeface="+mj-lt"/>
              <a:buAutoNum type="arabicPeriod"/>
            </a:pPr>
            <a:r>
              <a:rPr lang="en-US" dirty="0"/>
              <a:t>Develop plans for evaluation and follow-up </a:t>
            </a:r>
            <a:r>
              <a:rPr lang="en-US" dirty="0" smtClean="0"/>
              <a:t>support</a:t>
            </a:r>
            <a:endParaRPr lang="en-US" dirty="0"/>
          </a:p>
          <a:p>
            <a:pPr marL="0" indent="0">
              <a:buNone/>
            </a:pPr>
            <a:endParaRPr lang="en-US" dirty="0" smtClean="0"/>
          </a:p>
          <a:p>
            <a:pPr marL="0" indent="0">
              <a:buNone/>
            </a:pPr>
            <a:r>
              <a:rPr lang="en-US" dirty="0" smtClean="0"/>
              <a:t>Technical </a:t>
            </a:r>
            <a:r>
              <a:rPr lang="en-US" dirty="0"/>
              <a:t>assistance:</a:t>
            </a:r>
          </a:p>
          <a:p>
            <a:pPr marL="514350" lvl="0" indent="-514350">
              <a:buFont typeface="+mj-lt"/>
              <a:buAutoNum type="arabicPeriod"/>
            </a:pPr>
            <a:r>
              <a:rPr lang="en-US" dirty="0"/>
              <a:t>Response time</a:t>
            </a:r>
          </a:p>
          <a:p>
            <a:pPr marL="514350" lvl="0" indent="-514350">
              <a:buFont typeface="+mj-lt"/>
              <a:buAutoNum type="arabicPeriod"/>
            </a:pPr>
            <a:r>
              <a:rPr lang="en-US" dirty="0"/>
              <a:t>Topics to be covered</a:t>
            </a:r>
          </a:p>
          <a:p>
            <a:pPr marL="514350" lvl="0" indent="-514350">
              <a:buFont typeface="+mj-lt"/>
              <a:buAutoNum type="arabicPeriod"/>
            </a:pPr>
            <a:r>
              <a:rPr lang="en-US" dirty="0"/>
              <a:t>Follow-up support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8855"/>
            <a:ext cx="1366365" cy="1371600"/>
          </a:xfrm>
          <a:prstGeom prst="rect">
            <a:avLst/>
          </a:prstGeom>
        </p:spPr>
      </p:pic>
    </p:spTree>
    <p:extLst>
      <p:ext uri="{BB962C8B-B14F-4D97-AF65-F5344CB8AC3E}">
        <p14:creationId xmlns:p14="http://schemas.microsoft.com/office/powerpoint/2010/main" val="1654900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algn="l"/>
            <a:r>
              <a:rPr lang="en-US" b="1" dirty="0" smtClean="0">
                <a:solidFill>
                  <a:schemeClr val="accent1">
                    <a:lumMod val="75000"/>
                  </a:schemeClr>
                </a:solidFill>
              </a:rPr>
              <a:t>Market Professional Development Services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smtClean="0"/>
              <a:t>Contact </a:t>
            </a:r>
            <a:r>
              <a:rPr lang="en-US" dirty="0"/>
              <a:t>people</a:t>
            </a:r>
          </a:p>
          <a:p>
            <a:pPr lvl="0"/>
            <a:r>
              <a:rPr lang="en-US" dirty="0"/>
              <a:t>Know your audience segments</a:t>
            </a:r>
          </a:p>
          <a:p>
            <a:pPr lvl="0"/>
            <a:r>
              <a:rPr lang="en-US" dirty="0"/>
              <a:t>Promote health benefits</a:t>
            </a:r>
          </a:p>
          <a:p>
            <a:pPr lvl="0"/>
            <a:r>
              <a:rPr lang="en-US" dirty="0"/>
              <a:t>Utilize various approaches</a:t>
            </a:r>
          </a:p>
          <a:p>
            <a:pPr lvl="0"/>
            <a:r>
              <a:rPr lang="en-US" dirty="0"/>
              <a:t>Use models that work</a:t>
            </a:r>
          </a:p>
          <a:p>
            <a:pPr lvl="0"/>
            <a:r>
              <a:rPr lang="en-US" dirty="0"/>
              <a:t>Build partnerships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3421504"/>
            <a:ext cx="3530769" cy="244589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092" y="76200"/>
            <a:ext cx="1361170" cy="1371600"/>
          </a:xfrm>
          <a:prstGeom prst="rect">
            <a:avLst/>
          </a:prstGeom>
        </p:spPr>
      </p:pic>
    </p:spTree>
    <p:extLst>
      <p:ext uri="{BB962C8B-B14F-4D97-AF65-F5344CB8AC3E}">
        <p14:creationId xmlns:p14="http://schemas.microsoft.com/office/powerpoint/2010/main" val="2627596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solidFill>
                  <a:schemeClr val="accent1">
                    <a:lumMod val="75000"/>
                  </a:schemeClr>
                </a:solidFill>
              </a:rPr>
              <a:t>Field of Dreams</a:t>
            </a:r>
            <a:endParaRPr lang="en-US" b="1" i="1" dirty="0">
              <a:solidFill>
                <a:schemeClr val="accent1">
                  <a:lumMod val="75000"/>
                </a:schemeClr>
              </a:solidFill>
            </a:endParaRPr>
          </a:p>
        </p:txBody>
      </p:sp>
      <p:pic>
        <p:nvPicPr>
          <p:cNvPr id="4" name="HMcQKz3H0yY"/>
          <p:cNvPicPr>
            <a:picLocks noGrp="1" noRot="1" noChangeAspect="1"/>
          </p:cNvPicPr>
          <p:nvPr>
            <p:ph idx="1"/>
            <a:videoFile r:link="rId1"/>
          </p:nvPr>
        </p:nvPicPr>
        <p:blipFill>
          <a:blip r:embed="rId4"/>
          <a:stretch>
            <a:fillRect/>
          </a:stretch>
        </p:blipFill>
        <p:spPr>
          <a:xfrm>
            <a:off x="0" y="1333500"/>
            <a:ext cx="9144000" cy="5143500"/>
          </a:xfrm>
          <a:prstGeom prst="rect">
            <a:avLst/>
          </a:prstGeom>
        </p:spPr>
      </p:pic>
    </p:spTree>
    <p:extLst>
      <p:ext uri="{BB962C8B-B14F-4D97-AF65-F5344CB8AC3E}">
        <p14:creationId xmlns:p14="http://schemas.microsoft.com/office/powerpoint/2010/main" val="917881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Marketing Steps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Determine </a:t>
            </a:r>
            <a:r>
              <a:rPr lang="en-US" dirty="0" smtClean="0"/>
              <a:t>services</a:t>
            </a:r>
            <a:endParaRPr lang="en-US" dirty="0"/>
          </a:p>
          <a:p>
            <a:pPr marL="514350" lvl="0" indent="-514350">
              <a:buFont typeface="+mj-lt"/>
              <a:buAutoNum type="arabicPeriod"/>
            </a:pPr>
            <a:r>
              <a:rPr lang="en-US" dirty="0"/>
              <a:t>Develop a comprehensive marketing </a:t>
            </a:r>
            <a:r>
              <a:rPr lang="en-US" dirty="0" smtClean="0"/>
              <a:t>plan</a:t>
            </a:r>
            <a:endParaRPr lang="en-US" dirty="0"/>
          </a:p>
          <a:p>
            <a:pPr marL="514350" lvl="0" indent="-514350">
              <a:buFont typeface="+mj-lt"/>
              <a:buAutoNum type="arabicPeriod"/>
            </a:pPr>
            <a:r>
              <a:rPr lang="en-US" dirty="0"/>
              <a:t>Implement the marketing </a:t>
            </a:r>
            <a:r>
              <a:rPr lang="en-US" dirty="0" smtClean="0"/>
              <a:t>plan</a:t>
            </a:r>
            <a:endParaRPr lang="en-US" dirty="0"/>
          </a:p>
          <a:p>
            <a:pPr marL="514350" lvl="0" indent="-514350">
              <a:buFont typeface="+mj-lt"/>
              <a:buAutoNum type="arabicPeriod"/>
            </a:pPr>
            <a:r>
              <a:rPr lang="en-US" dirty="0"/>
              <a:t>Use </a:t>
            </a:r>
            <a:r>
              <a:rPr lang="en-US" dirty="0" smtClean="0"/>
              <a:t>data</a:t>
            </a:r>
            <a:endParaRPr lang="en-US" dirty="0"/>
          </a:p>
        </p:txBody>
      </p:sp>
    </p:spTree>
    <p:extLst>
      <p:ext uri="{BB962C8B-B14F-4D97-AF65-F5344CB8AC3E}">
        <p14:creationId xmlns:p14="http://schemas.microsoft.com/office/powerpoint/2010/main" val="8052031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616332"/>
          </a:xfrm>
        </p:spPr>
      </p:pic>
      <p:sp>
        <p:nvSpPr>
          <p:cNvPr id="6" name="TextBox 5"/>
          <p:cNvSpPr txBox="1"/>
          <p:nvPr/>
        </p:nvSpPr>
        <p:spPr>
          <a:xfrm>
            <a:off x="0" y="6477000"/>
            <a:ext cx="6019800" cy="369332"/>
          </a:xfrm>
          <a:prstGeom prst="rect">
            <a:avLst/>
          </a:prstGeom>
          <a:noFill/>
        </p:spPr>
        <p:txBody>
          <a:bodyPr wrap="square" rtlCol="0">
            <a:spAutoFit/>
          </a:bodyPr>
          <a:lstStyle/>
          <a:p>
            <a:r>
              <a:rPr lang="en-US" dirty="0" smtClean="0"/>
              <a:t>E-mail </a:t>
            </a:r>
            <a:r>
              <a:rPr lang="en-US" dirty="0" smtClean="0">
                <a:hlinkClick r:id="rId4"/>
              </a:rPr>
              <a:t>hue8@cdc.gov</a:t>
            </a:r>
            <a:r>
              <a:rPr lang="en-US" dirty="0" smtClean="0"/>
              <a:t> for a copy of the Marketing Toolkit.</a:t>
            </a:r>
            <a:endParaRPr lang="en-US" dirty="0"/>
          </a:p>
        </p:txBody>
      </p:sp>
    </p:spTree>
    <p:extLst>
      <p:ext uri="{BB962C8B-B14F-4D97-AF65-F5344CB8AC3E}">
        <p14:creationId xmlns:p14="http://schemas.microsoft.com/office/powerpoint/2010/main" val="3529527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Link PD services to target audience needs</a:t>
            </a:r>
          </a:p>
          <a:p>
            <a:pPr marL="514350" lvl="0" indent="-514350">
              <a:buFont typeface="+mj-lt"/>
              <a:buAutoNum type="arabicPeriod"/>
            </a:pPr>
            <a:r>
              <a:rPr lang="en-US" dirty="0"/>
              <a:t>Develop and implement a marketing plan</a:t>
            </a:r>
          </a:p>
          <a:p>
            <a:pPr marL="514350" indent="-514350">
              <a:buFont typeface="+mj-lt"/>
              <a:buAutoNum type="arabicPeriod"/>
            </a:pPr>
            <a:r>
              <a:rPr lang="en-US" dirty="0"/>
              <a:t>Monitor and adjust, as appropriate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092" y="76200"/>
            <a:ext cx="1361170" cy="1371600"/>
          </a:xfrm>
          <a:prstGeom prst="rect">
            <a:avLst/>
          </a:prstGeom>
        </p:spPr>
      </p:pic>
    </p:spTree>
    <p:extLst>
      <p:ext uri="{BB962C8B-B14F-4D97-AF65-F5344CB8AC3E}">
        <p14:creationId xmlns:p14="http://schemas.microsoft.com/office/powerpoint/2010/main" val="3090286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0"/>
            <a:ext cx="9144642" cy="6868133"/>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Summary of Three Practices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Sustain</a:t>
            </a:r>
            <a:endParaRPr lang="en-US" dirty="0">
              <a:solidFill>
                <a:schemeClr val="bg1"/>
              </a:solidFill>
            </a:endParaRPr>
          </a:p>
          <a:p>
            <a:r>
              <a:rPr lang="en-US" dirty="0" smtClean="0">
                <a:solidFill>
                  <a:schemeClr val="bg1"/>
                </a:solidFill>
              </a:rPr>
              <a:t>Market</a:t>
            </a:r>
            <a:endParaRPr lang="en-US" dirty="0">
              <a:solidFill>
                <a:schemeClr val="bg1"/>
              </a:solidFill>
            </a:endParaRPr>
          </a:p>
          <a:p>
            <a:r>
              <a:rPr lang="en-US" dirty="0" smtClean="0">
                <a:solidFill>
                  <a:schemeClr val="bg1"/>
                </a:solidFill>
              </a:rPr>
              <a:t>Design</a:t>
            </a:r>
            <a:endParaRPr lang="en-US" dirty="0">
              <a:solidFill>
                <a:schemeClr val="bg1"/>
              </a:solidFill>
            </a:endParaRPr>
          </a:p>
        </p:txBody>
      </p:sp>
    </p:spTree>
    <p:extLst>
      <p:ext uri="{BB962C8B-B14F-4D97-AF65-F5344CB8AC3E}">
        <p14:creationId xmlns:p14="http://schemas.microsoft.com/office/powerpoint/2010/main" val="470789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8116888" cy="1362075"/>
          </a:xfrm>
        </p:spPr>
        <p:txBody>
          <a:bodyPr>
            <a:normAutofit fontScale="90000"/>
          </a:bodyPr>
          <a:lstStyle/>
          <a:p>
            <a:r>
              <a:rPr lang="en-US" sz="4400" dirty="0" smtClean="0">
                <a:solidFill>
                  <a:schemeClr val="bg1"/>
                </a:solidFill>
              </a:rPr>
              <a:t>REVIEW OF Sustain, design, market</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Three:</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Learning Objectives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Define professional development.</a:t>
            </a:r>
          </a:p>
          <a:p>
            <a:pPr marL="514350" lvl="0" indent="-514350">
              <a:buFont typeface="+mj-lt"/>
              <a:buAutoNum type="arabicPeriod"/>
            </a:pPr>
            <a:r>
              <a:rPr lang="en-US" dirty="0" smtClean="0"/>
              <a:t>Identify key </a:t>
            </a:r>
            <a:r>
              <a:rPr lang="en-US" dirty="0"/>
              <a:t>professional development terms.</a:t>
            </a:r>
          </a:p>
          <a:p>
            <a:pPr marL="514350" lvl="0" indent="-514350">
              <a:buFont typeface="+mj-lt"/>
              <a:buAutoNum type="arabicPeriod"/>
            </a:pPr>
            <a:r>
              <a:rPr lang="en-US" dirty="0"/>
              <a:t>Identify </a:t>
            </a:r>
            <a:r>
              <a:rPr lang="en-US" dirty="0" smtClean="0"/>
              <a:t>three professional </a:t>
            </a:r>
            <a:r>
              <a:rPr lang="en-US" dirty="0"/>
              <a:t>developmental practices.</a:t>
            </a:r>
          </a:p>
          <a:p>
            <a:pPr marL="514350" lvl="0" indent="-514350">
              <a:buFont typeface="+mj-lt"/>
              <a:buAutoNum type="arabicPeriod"/>
            </a:pPr>
            <a:r>
              <a:rPr lang="en-US" dirty="0"/>
              <a:t>Describe how these practices can improve your state’s professional development capabilities.</a:t>
            </a:r>
          </a:p>
          <a:p>
            <a:pPr marL="514350" lvl="0" indent="-514350">
              <a:buFont typeface="+mj-lt"/>
              <a:buAutoNum type="arabicPeriod"/>
            </a:pPr>
            <a:r>
              <a:rPr lang="en-US" dirty="0"/>
              <a:t>Identify </a:t>
            </a:r>
            <a:r>
              <a:rPr lang="en-US" dirty="0" smtClean="0"/>
              <a:t>strategies to </a:t>
            </a:r>
            <a:r>
              <a:rPr lang="en-US" dirty="0"/>
              <a:t>support each professional development practice</a:t>
            </a:r>
            <a:r>
              <a:rPr lang="en-US" dirty="0" smtClean="0"/>
              <a:t>.</a:t>
            </a:r>
            <a:endParaRPr lang="en-US" dirty="0"/>
          </a:p>
        </p:txBody>
      </p:sp>
    </p:spTree>
    <p:extLst>
      <p:ext uri="{BB962C8B-B14F-4D97-AF65-F5344CB8AC3E}">
        <p14:creationId xmlns:p14="http://schemas.microsoft.com/office/powerpoint/2010/main" val="412373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conclusion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Six:</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3140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Summary</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a:t>
            </a:r>
            <a:r>
              <a:rPr lang="en-US" dirty="0" smtClean="0"/>
              <a:t>services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038600"/>
            <a:ext cx="5943600" cy="128237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375" y="76200"/>
            <a:ext cx="2486025" cy="24955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374" y="2362200"/>
            <a:ext cx="2486025" cy="24955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375" y="4648200"/>
            <a:ext cx="2486025" cy="2505075"/>
          </a:xfrm>
          <a:prstGeom prst="rect">
            <a:avLst/>
          </a:prstGeom>
        </p:spPr>
      </p:pic>
    </p:spTree>
    <p:extLst>
      <p:ext uri="{BB962C8B-B14F-4D97-AF65-F5344CB8AC3E}">
        <p14:creationId xmlns:p14="http://schemas.microsoft.com/office/powerpoint/2010/main" val="3882101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Next Steps</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Professional Development 101: The Basics – Part 2</a:t>
            </a:r>
          </a:p>
          <a:p>
            <a:pPr lvl="1"/>
            <a:r>
              <a:rPr lang="en-US" dirty="0"/>
              <a:t>Deliver</a:t>
            </a:r>
          </a:p>
          <a:p>
            <a:pPr lvl="1"/>
            <a:r>
              <a:rPr lang="en-US" dirty="0"/>
              <a:t>Follow-Up</a:t>
            </a:r>
          </a:p>
          <a:p>
            <a:pPr lvl="1"/>
            <a:r>
              <a:rPr lang="en-US" dirty="0" smtClean="0"/>
              <a:t>Evaluate</a:t>
            </a:r>
            <a:endParaRPr lang="en-US" dirty="0"/>
          </a:p>
          <a:p>
            <a:r>
              <a:rPr lang="en-US" dirty="0"/>
              <a:t>Professional Development 201: From Basic to Dynamic</a:t>
            </a:r>
          </a:p>
          <a:p>
            <a:pPr lvl="1"/>
            <a:r>
              <a:rPr lang="en-US" dirty="0"/>
              <a:t>Adult learning principles</a:t>
            </a:r>
          </a:p>
          <a:p>
            <a:pPr lvl="1"/>
            <a:r>
              <a:rPr lang="en-US" dirty="0"/>
              <a:t>Facilitation tips</a:t>
            </a:r>
          </a:p>
          <a:p>
            <a:pPr lvl="1"/>
            <a:r>
              <a:rPr lang="en-US" dirty="0"/>
              <a:t>Webinar development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1180" y="4111052"/>
            <a:ext cx="3321820" cy="2533592"/>
          </a:xfrm>
          <a:prstGeom prst="rect">
            <a:avLst/>
          </a:prstGeom>
        </p:spPr>
      </p:pic>
    </p:spTree>
    <p:extLst>
      <p:ext uri="{BB962C8B-B14F-4D97-AF65-F5344CB8AC3E}">
        <p14:creationId xmlns:p14="http://schemas.microsoft.com/office/powerpoint/2010/main" val="24225571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Evaluation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Thank you for taking a few minutes to let us know your thoughts about this course. </a:t>
            </a:r>
          </a:p>
          <a:p>
            <a:pPr marL="0" indent="0">
              <a:buNone/>
            </a:pPr>
            <a:endParaRPr lang="en-US" dirty="0">
              <a:solidFill>
                <a:schemeClr val="bg1"/>
              </a:solidFill>
            </a:endParaRPr>
          </a:p>
          <a:p>
            <a:pPr marL="0" indent="0" algn="ctr">
              <a:buNone/>
            </a:pPr>
            <a:r>
              <a:rPr lang="en-US" b="1" dirty="0">
                <a:hlinkClick r:id="rId4"/>
              </a:rPr>
              <a:t>https://</a:t>
            </a:r>
            <a:r>
              <a:rPr lang="en-US" b="1" dirty="0" smtClean="0">
                <a:hlinkClick r:id="rId4"/>
              </a:rPr>
              <a:t>orausurvey.orau.org/n/PD101a.aspx</a:t>
            </a:r>
            <a:endParaRPr lang="en-US" b="1" dirty="0" smtClean="0"/>
          </a:p>
          <a:p>
            <a:pPr marL="0" indent="0" algn="ctr">
              <a:buNone/>
            </a:pPr>
            <a:endParaRPr lang="en-US" b="1" dirty="0"/>
          </a:p>
          <a:p>
            <a:pPr marL="0" indent="0" algn="ctr">
              <a:buNone/>
            </a:pPr>
            <a:r>
              <a:rPr lang="en-US" dirty="0">
                <a:solidFill>
                  <a:schemeClr val="bg1"/>
                </a:solidFill>
              </a:rPr>
              <a:t>We value your feedback.</a:t>
            </a:r>
            <a:endParaRPr lang="en-US" b="1" dirty="0"/>
          </a:p>
        </p:txBody>
      </p:sp>
    </p:spTree>
    <p:extLst>
      <p:ext uri="{BB962C8B-B14F-4D97-AF65-F5344CB8AC3E}">
        <p14:creationId xmlns:p14="http://schemas.microsoft.com/office/powerpoint/2010/main" val="3357164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defined</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Two:</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What is Professional Development?</a:t>
            </a:r>
            <a:endParaRPr lang="en-US" b="1" dirty="0">
              <a:solidFill>
                <a:schemeClr val="accent1">
                  <a:lumMod val="75000"/>
                </a:schemeClr>
              </a:solidFill>
            </a:endParaRPr>
          </a:p>
        </p:txBody>
      </p:sp>
      <p:sp>
        <p:nvSpPr>
          <p:cNvPr id="3" name="Content Placeholder 2"/>
          <p:cNvSpPr>
            <a:spLocks noGrp="1"/>
          </p:cNvSpPr>
          <p:nvPr>
            <p:ph idx="1"/>
          </p:nvPr>
        </p:nvSpPr>
        <p:spPr>
          <a:xfrm>
            <a:off x="4114800" y="1600200"/>
            <a:ext cx="4495798" cy="4525963"/>
          </a:xfrm>
        </p:spPr>
        <p:txBody>
          <a:bodyPr>
            <a:normAutofit lnSpcReduction="10000"/>
          </a:bodyPr>
          <a:lstStyle/>
          <a:p>
            <a:r>
              <a:rPr lang="en-US" dirty="0"/>
              <a:t>Systematic process that strengthens how professionals obtain and retain knowledge, skills, and </a:t>
            </a:r>
            <a:r>
              <a:rPr lang="en-US" dirty="0" smtClean="0"/>
              <a:t>attitudes</a:t>
            </a:r>
            <a:endParaRPr lang="en-US" dirty="0"/>
          </a:p>
          <a:p>
            <a:r>
              <a:rPr lang="en-US" dirty="0"/>
              <a:t>Consciously designed processes and activities developed to improve organizational practices</a:t>
            </a:r>
          </a:p>
        </p:txBody>
      </p:sp>
      <p:sp>
        <p:nvSpPr>
          <p:cNvPr id="4" name="Rectangle 3"/>
          <p:cNvSpPr/>
          <p:nvPr/>
        </p:nvSpPr>
        <p:spPr>
          <a:xfrm>
            <a:off x="228599" y="2209800"/>
            <a:ext cx="4009869" cy="2400657"/>
          </a:xfrm>
          <a:prstGeom prst="rect">
            <a:avLst/>
          </a:prstGeom>
          <a:noFill/>
        </p:spPr>
        <p:txBody>
          <a:bodyPr wrap="square" lIns="91440" tIns="45720" rIns="91440" bIns="4572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15000" b="1" i="1" dirty="0" smtClean="0">
                <a:ln w="11430">
                  <a:solidFill>
                    <a:schemeClr val="tx2">
                      <a:lumMod val="75000"/>
                    </a:schemeClr>
                  </a:solidFill>
                </a:ln>
                <a:solidFill>
                  <a:schemeClr val="tx2">
                    <a:lumMod val="75000"/>
                  </a:schemeClr>
                </a:solidFill>
                <a:effectLst>
                  <a:outerShdw blurRad="60007" dist="310007" dir="7680000" sy="30000" kx="1300200" algn="ctr" rotWithShape="0">
                    <a:prstClr val="black">
                      <a:alpha val="32000"/>
                    </a:prstClr>
                  </a:outerShdw>
                </a:effectLst>
                <a:latin typeface="HelveticaNeue LT 53 Ex" panose="00000400000000000000" pitchFamily="2" charset="0"/>
              </a:rPr>
              <a:t>PD</a:t>
            </a:r>
            <a:endParaRPr lang="en-US" sz="15000" b="1" i="1" dirty="0">
              <a:ln w="11430">
                <a:solidFill>
                  <a:schemeClr val="tx2">
                    <a:lumMod val="75000"/>
                  </a:schemeClr>
                </a:solidFill>
              </a:ln>
              <a:solidFill>
                <a:schemeClr val="tx2">
                  <a:lumMod val="75000"/>
                </a:schemeClr>
              </a:solidFill>
              <a:effectLst>
                <a:outerShdw blurRad="60007" dist="310007" dir="7680000" sy="30000" kx="1300200" algn="ctr" rotWithShape="0">
                  <a:prstClr val="black">
                    <a:alpha val="32000"/>
                  </a:prstClr>
                </a:outerShdw>
              </a:effectLst>
              <a:latin typeface="HelveticaNeue LT 53 Ex" panose="00000400000000000000" pitchFamily="2" charset="0"/>
            </a:endParaRPr>
          </a:p>
        </p:txBody>
      </p:sp>
    </p:spTree>
    <p:extLst>
      <p:ext uri="{BB962C8B-B14F-4D97-AF65-F5344CB8AC3E}">
        <p14:creationId xmlns:p14="http://schemas.microsoft.com/office/powerpoint/2010/main" val="4018890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But, wait… there’s more!</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dirty="0" smtClean="0"/>
              <a:t>Adult </a:t>
            </a:r>
            <a:r>
              <a:rPr lang="en-US" dirty="0"/>
              <a:t>learning principles to engage </a:t>
            </a:r>
            <a:r>
              <a:rPr lang="en-US" dirty="0" smtClean="0"/>
              <a:t>learners</a:t>
            </a:r>
            <a:endParaRPr lang="en-US" dirty="0"/>
          </a:p>
          <a:p>
            <a:r>
              <a:rPr lang="en-US" dirty="0" smtClean="0"/>
              <a:t>Systematic process: planning</a:t>
            </a:r>
            <a:r>
              <a:rPr lang="en-US" dirty="0"/>
              <a:t>, designing, marketing, delivering, evaluating, and following </a:t>
            </a:r>
            <a:r>
              <a:rPr lang="en-US" dirty="0" smtClean="0"/>
              <a:t>up</a:t>
            </a:r>
            <a:endParaRPr lang="en-US" dirty="0"/>
          </a:p>
          <a:p>
            <a:r>
              <a:rPr lang="en-US" dirty="0"/>
              <a:t>E</a:t>
            </a:r>
            <a:r>
              <a:rPr lang="en-US" dirty="0" smtClean="0"/>
              <a:t>vents</a:t>
            </a:r>
            <a:r>
              <a:rPr lang="en-US" dirty="0"/>
              <a:t>, information and presentation sessions, and technical </a:t>
            </a:r>
            <a:r>
              <a:rPr lang="en-US" dirty="0" smtClean="0"/>
              <a:t>assistance</a:t>
            </a:r>
            <a:endParaRPr lang="en-US" dirty="0"/>
          </a:p>
        </p:txBody>
      </p:sp>
    </p:spTree>
    <p:extLst>
      <p:ext uri="{BB962C8B-B14F-4D97-AF65-F5344CB8AC3E}">
        <p14:creationId xmlns:p14="http://schemas.microsoft.com/office/powerpoint/2010/main" val="248202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activities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Three: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2677</Words>
  <Application>Microsoft Office PowerPoint</Application>
  <PresentationFormat>On-screen Show (4:3)</PresentationFormat>
  <Paragraphs>651</Paragraphs>
  <Slides>53</Slides>
  <Notes>43</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Professional Development 101: The Basics – Part 1</vt:lpstr>
      <vt:lpstr>Introduction</vt:lpstr>
      <vt:lpstr>Welcome</vt:lpstr>
      <vt:lpstr>Purpose</vt:lpstr>
      <vt:lpstr>Learning Objectives</vt:lpstr>
      <vt:lpstr>Professional development  defined</vt:lpstr>
      <vt:lpstr>What is Professional Development?</vt:lpstr>
      <vt:lpstr>But, wait… there’s more!</vt:lpstr>
      <vt:lpstr>Professional development  activities</vt:lpstr>
      <vt:lpstr>Events</vt:lpstr>
      <vt:lpstr>Adult Learning Principles</vt:lpstr>
      <vt:lpstr>What is the difference?</vt:lpstr>
      <vt:lpstr>Distance Learning</vt:lpstr>
      <vt:lpstr>Synchronous Delivery</vt:lpstr>
      <vt:lpstr>Asynchronous Delivery</vt:lpstr>
      <vt:lpstr>Information and Presentation Sessions</vt:lpstr>
      <vt:lpstr>Delivery</vt:lpstr>
      <vt:lpstr>Technical Assistance</vt:lpstr>
      <vt:lpstr>Core Principles</vt:lpstr>
      <vt:lpstr>Structure</vt:lpstr>
      <vt:lpstr>Summary of Activities</vt:lpstr>
      <vt:lpstr>REVIEW OF Terminology</vt:lpstr>
      <vt:lpstr>Professional development  practices</vt:lpstr>
      <vt:lpstr>Six Professional Development Practices</vt:lpstr>
      <vt:lpstr>Framework</vt:lpstr>
      <vt:lpstr>Infrastructure</vt:lpstr>
      <vt:lpstr>Organizational Outcomes</vt:lpstr>
      <vt:lpstr>Partnerships</vt:lpstr>
      <vt:lpstr>Effective Partnerships</vt:lpstr>
      <vt:lpstr>Partnership Outcomes</vt:lpstr>
      <vt:lpstr>Summary</vt:lpstr>
      <vt:lpstr>REVIEW OF Potential outcomes</vt:lpstr>
      <vt:lpstr>SUSTAIN, DESIGN, MARKET</vt:lpstr>
      <vt:lpstr>Six Professional Development Practices</vt:lpstr>
      <vt:lpstr>Sustain a Professional Development Infrastructure</vt:lpstr>
      <vt:lpstr>Key Characteristics</vt:lpstr>
      <vt:lpstr>Key Strategies</vt:lpstr>
      <vt:lpstr>Design Professional Development Offerings</vt:lpstr>
      <vt:lpstr>Effective Training Objectives</vt:lpstr>
      <vt:lpstr>SMART Objectives</vt:lpstr>
      <vt:lpstr>Adult Learning Principles</vt:lpstr>
      <vt:lpstr>Key Strategies</vt:lpstr>
      <vt:lpstr>Market Professional Development Services</vt:lpstr>
      <vt:lpstr>Field of Dreams</vt:lpstr>
      <vt:lpstr>Marketing Steps</vt:lpstr>
      <vt:lpstr>PowerPoint Presentation</vt:lpstr>
      <vt:lpstr>Key Strategies</vt:lpstr>
      <vt:lpstr>Summary of Three Practices</vt:lpstr>
      <vt:lpstr>REVIEW OF Sustain, design, market</vt:lpstr>
      <vt:lpstr>conclusion</vt:lpstr>
      <vt:lpstr>Summary</vt:lpstr>
      <vt:lpstr>Next Steps</vt:lpstr>
      <vt:lpstr>Evaluation</vt:lpstr>
    </vt:vector>
  </TitlesOfParts>
  <Company>ORAU\ORISE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101: The Basics</dc:title>
  <dc:creator>Atencio, Amparo</dc:creator>
  <cp:lastModifiedBy>Atencio, Amparo</cp:lastModifiedBy>
  <cp:revision>68</cp:revision>
  <dcterms:created xsi:type="dcterms:W3CDTF">2015-07-08T16:58:05Z</dcterms:created>
  <dcterms:modified xsi:type="dcterms:W3CDTF">2015-08-03T13:10:07Z</dcterms:modified>
</cp:coreProperties>
</file>