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6" r:id="rId3"/>
    <p:sldId id="259" r:id="rId4"/>
    <p:sldId id="279" r:id="rId5"/>
    <p:sldId id="280" r:id="rId6"/>
    <p:sldId id="266" r:id="rId7"/>
    <p:sldId id="312" r:id="rId8"/>
    <p:sldId id="313" r:id="rId9"/>
    <p:sldId id="270" r:id="rId10"/>
    <p:sldId id="314" r:id="rId11"/>
    <p:sldId id="324" r:id="rId12"/>
    <p:sldId id="325" r:id="rId13"/>
    <p:sldId id="326" r:id="rId14"/>
    <p:sldId id="315" r:id="rId15"/>
    <p:sldId id="327" r:id="rId16"/>
    <p:sldId id="328" r:id="rId17"/>
    <p:sldId id="329" r:id="rId18"/>
    <p:sldId id="273" r:id="rId19"/>
    <p:sldId id="271" r:id="rId20"/>
    <p:sldId id="316" r:id="rId21"/>
    <p:sldId id="317" r:id="rId22"/>
    <p:sldId id="330" r:id="rId23"/>
    <p:sldId id="331" r:id="rId24"/>
    <p:sldId id="332" r:id="rId25"/>
    <p:sldId id="274" r:id="rId26"/>
    <p:sldId id="269" r:id="rId27"/>
    <p:sldId id="318" r:id="rId28"/>
    <p:sldId id="333" r:id="rId29"/>
    <p:sldId id="334" r:id="rId30"/>
    <p:sldId id="336" r:id="rId31"/>
    <p:sldId id="337" r:id="rId32"/>
    <p:sldId id="335" r:id="rId33"/>
    <p:sldId id="319" r:id="rId34"/>
    <p:sldId id="338" r:id="rId35"/>
    <p:sldId id="323" r:id="rId36"/>
    <p:sldId id="272" r:id="rId37"/>
    <p:sldId id="320" r:id="rId38"/>
    <p:sldId id="339" r:id="rId39"/>
    <p:sldId id="275" r:id="rId40"/>
    <p:sldId id="340" r:id="rId41"/>
    <p:sldId id="322" r:id="rId42"/>
    <p:sldId id="26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BFE"/>
    <a:srgbClr val="F4F9FC"/>
    <a:srgbClr val="FAFAF8"/>
    <a:srgbClr val="F8F8F8"/>
    <a:srgbClr val="FFFFE5"/>
    <a:srgbClr val="FFFFBD"/>
    <a:srgbClr val="DCDCDC"/>
    <a:srgbClr val="F0F0F0"/>
    <a:srgbClr val="FF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319" autoAdjust="0"/>
  </p:normalViewPr>
  <p:slideViewPr>
    <p:cSldViewPr showGuides="1">
      <p:cViewPr varScale="1">
        <p:scale>
          <a:sx n="60" d="100"/>
          <a:sy n="60" d="100"/>
        </p:scale>
        <p:origin x="141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001D6-2236-4A58-9CF0-64B7EA272EA1}" type="doc">
      <dgm:prSet loTypeId="urn:microsoft.com/office/officeart/2011/layout/InterconnectedBlockProcess" loCatId="process" qsTypeId="urn:microsoft.com/office/officeart/2005/8/quickstyle/3d1" qsCatId="3D" csTypeId="urn:microsoft.com/office/officeart/2005/8/colors/colorful1" csCatId="colorful" phldr="1"/>
      <dgm:spPr/>
      <dgm:t>
        <a:bodyPr/>
        <a:lstStyle/>
        <a:p>
          <a:endParaRPr lang="en-US"/>
        </a:p>
      </dgm:t>
    </dgm:pt>
    <dgm:pt modelId="{E4EB7453-7A8B-4CB1-95B5-988285127930}">
      <dgm:prSet phldrT="[Text]" custT="1"/>
      <dgm:spPr/>
      <dgm:t>
        <a:bodyPr/>
        <a:lstStyle/>
        <a:p>
          <a:r>
            <a:rPr lang="en-US" sz="2000" dirty="0" smtClean="0"/>
            <a:t>Two weeks</a:t>
          </a:r>
          <a:endParaRPr lang="en-US" sz="2000" dirty="0"/>
        </a:p>
      </dgm:t>
    </dgm:pt>
    <dgm:pt modelId="{81DC8C64-FD59-41E0-B6DE-C5F28088D3E6}" type="parTrans" cxnId="{F59AD37F-572A-455D-9592-E9368528B782}">
      <dgm:prSet/>
      <dgm:spPr/>
      <dgm:t>
        <a:bodyPr/>
        <a:lstStyle/>
        <a:p>
          <a:endParaRPr lang="en-US"/>
        </a:p>
      </dgm:t>
    </dgm:pt>
    <dgm:pt modelId="{6BAA794D-D045-4CE7-875E-0A25AB9FED7D}" type="sibTrans" cxnId="{F59AD37F-572A-455D-9592-E9368528B782}">
      <dgm:prSet/>
      <dgm:spPr/>
      <dgm:t>
        <a:bodyPr/>
        <a:lstStyle/>
        <a:p>
          <a:endParaRPr lang="en-US"/>
        </a:p>
      </dgm:t>
    </dgm:pt>
    <dgm:pt modelId="{A8C11EE6-2304-42D6-B78D-274A67E43C57}">
      <dgm:prSet phldrT="[Text]" custT="1"/>
      <dgm:spPr/>
      <dgm:t>
        <a:bodyPr/>
        <a:lstStyle/>
        <a:p>
          <a:r>
            <a:rPr lang="en-US" sz="2000" dirty="0" smtClean="0"/>
            <a:t>E-mail</a:t>
          </a:r>
          <a:endParaRPr lang="en-US" sz="2000" dirty="0"/>
        </a:p>
      </dgm:t>
    </dgm:pt>
    <dgm:pt modelId="{5A84431C-9E3A-42EE-8C8A-481472041D43}" type="parTrans" cxnId="{A1E9119D-4AE9-4FFB-A2D1-128210BF0DBB}">
      <dgm:prSet/>
      <dgm:spPr/>
      <dgm:t>
        <a:bodyPr/>
        <a:lstStyle/>
        <a:p>
          <a:endParaRPr lang="en-US"/>
        </a:p>
      </dgm:t>
    </dgm:pt>
    <dgm:pt modelId="{D70C3C75-7657-44A8-B108-BBAAFE5C086F}" type="sibTrans" cxnId="{A1E9119D-4AE9-4FFB-A2D1-128210BF0DBB}">
      <dgm:prSet/>
      <dgm:spPr/>
      <dgm:t>
        <a:bodyPr/>
        <a:lstStyle/>
        <a:p>
          <a:endParaRPr lang="en-US"/>
        </a:p>
      </dgm:t>
    </dgm:pt>
    <dgm:pt modelId="{A9CD0D0C-57D5-49E1-97B6-C97DC036CF5E}">
      <dgm:prSet phldrT="[Text]" custT="1"/>
      <dgm:spPr/>
      <dgm:t>
        <a:bodyPr/>
        <a:lstStyle/>
        <a:p>
          <a:r>
            <a:rPr lang="en-US" sz="2000" dirty="0" smtClean="0"/>
            <a:t>One month</a:t>
          </a:r>
          <a:endParaRPr lang="en-US" sz="2000" dirty="0"/>
        </a:p>
      </dgm:t>
    </dgm:pt>
    <dgm:pt modelId="{910CBB3C-8A18-4130-BDCD-1365E32B877E}" type="parTrans" cxnId="{568BACA0-5F01-4D73-8D39-F54F3F377E3A}">
      <dgm:prSet/>
      <dgm:spPr/>
      <dgm:t>
        <a:bodyPr/>
        <a:lstStyle/>
        <a:p>
          <a:endParaRPr lang="en-US"/>
        </a:p>
      </dgm:t>
    </dgm:pt>
    <dgm:pt modelId="{44FB649E-E6BB-48E8-9ADF-25AD6085CB09}" type="sibTrans" cxnId="{568BACA0-5F01-4D73-8D39-F54F3F377E3A}">
      <dgm:prSet/>
      <dgm:spPr/>
      <dgm:t>
        <a:bodyPr/>
        <a:lstStyle/>
        <a:p>
          <a:endParaRPr lang="en-US"/>
        </a:p>
      </dgm:t>
    </dgm:pt>
    <dgm:pt modelId="{8D12BE7E-94DA-4E55-8FDF-CAA169D3D08A}">
      <dgm:prSet phldrT="[Text]" custT="1"/>
      <dgm:spPr/>
      <dgm:t>
        <a:bodyPr/>
        <a:lstStyle/>
        <a:p>
          <a:r>
            <a:rPr lang="en-US" sz="2000" dirty="0" smtClean="0"/>
            <a:t>Website</a:t>
          </a:r>
          <a:endParaRPr lang="en-US" sz="2000" dirty="0"/>
        </a:p>
      </dgm:t>
    </dgm:pt>
    <dgm:pt modelId="{68394240-6AC2-4FAF-921A-F200395B6596}" type="parTrans" cxnId="{6AC04D98-54C3-4E4A-B16F-0638B5638E43}">
      <dgm:prSet/>
      <dgm:spPr/>
      <dgm:t>
        <a:bodyPr/>
        <a:lstStyle/>
        <a:p>
          <a:endParaRPr lang="en-US"/>
        </a:p>
      </dgm:t>
    </dgm:pt>
    <dgm:pt modelId="{52D357A0-CC10-434D-932B-8634179E813A}" type="sibTrans" cxnId="{6AC04D98-54C3-4E4A-B16F-0638B5638E43}">
      <dgm:prSet/>
      <dgm:spPr/>
      <dgm:t>
        <a:bodyPr/>
        <a:lstStyle/>
        <a:p>
          <a:endParaRPr lang="en-US"/>
        </a:p>
      </dgm:t>
    </dgm:pt>
    <dgm:pt modelId="{AD1B0EF6-20A1-4677-A3A8-630C6DD7726E}">
      <dgm:prSet phldrT="[Text]" custT="1"/>
      <dgm:spPr/>
      <dgm:t>
        <a:bodyPr/>
        <a:lstStyle/>
        <a:p>
          <a:r>
            <a:rPr lang="en-US" sz="2000" dirty="0" smtClean="0"/>
            <a:t>Tools</a:t>
          </a:r>
          <a:endParaRPr lang="en-US" sz="2000" dirty="0"/>
        </a:p>
      </dgm:t>
    </dgm:pt>
    <dgm:pt modelId="{6227C132-207B-499A-8D06-D05DB3DD3145}" type="parTrans" cxnId="{7434FF60-3553-40F4-A805-A305FF9F39B2}">
      <dgm:prSet/>
      <dgm:spPr/>
      <dgm:t>
        <a:bodyPr/>
        <a:lstStyle/>
        <a:p>
          <a:endParaRPr lang="en-US"/>
        </a:p>
      </dgm:t>
    </dgm:pt>
    <dgm:pt modelId="{C0644CA9-D876-46ED-BA03-00304F9CC507}" type="sibTrans" cxnId="{7434FF60-3553-40F4-A805-A305FF9F39B2}">
      <dgm:prSet/>
      <dgm:spPr/>
      <dgm:t>
        <a:bodyPr/>
        <a:lstStyle/>
        <a:p>
          <a:endParaRPr lang="en-US"/>
        </a:p>
      </dgm:t>
    </dgm:pt>
    <dgm:pt modelId="{88894903-E5B9-412A-8E55-69FE8E59E2A2}">
      <dgm:prSet phldrT="[Text]" custT="1"/>
      <dgm:spPr/>
      <dgm:t>
        <a:bodyPr/>
        <a:lstStyle/>
        <a:p>
          <a:r>
            <a:rPr lang="en-US" sz="2000" dirty="0" smtClean="0"/>
            <a:t>Three months</a:t>
          </a:r>
          <a:endParaRPr lang="en-US" sz="2000" dirty="0"/>
        </a:p>
      </dgm:t>
    </dgm:pt>
    <dgm:pt modelId="{56CD03CE-F7E9-44BA-AFF2-5C57B07F9C23}" type="parTrans" cxnId="{EDADF27C-A72E-4422-A0EA-3F5A4108EA24}">
      <dgm:prSet/>
      <dgm:spPr/>
      <dgm:t>
        <a:bodyPr/>
        <a:lstStyle/>
        <a:p>
          <a:endParaRPr lang="en-US"/>
        </a:p>
      </dgm:t>
    </dgm:pt>
    <dgm:pt modelId="{8CA4293B-98A4-4C48-8AFC-73537FBE837A}" type="sibTrans" cxnId="{EDADF27C-A72E-4422-A0EA-3F5A4108EA24}">
      <dgm:prSet/>
      <dgm:spPr/>
      <dgm:t>
        <a:bodyPr/>
        <a:lstStyle/>
        <a:p>
          <a:endParaRPr lang="en-US"/>
        </a:p>
      </dgm:t>
    </dgm:pt>
    <dgm:pt modelId="{30DC00B0-DE26-4950-9C75-53A35E30D659}">
      <dgm:prSet phldrT="[Text]" custT="1"/>
      <dgm:spPr/>
      <dgm:t>
        <a:bodyPr/>
        <a:lstStyle/>
        <a:p>
          <a:r>
            <a:rPr lang="en-US" sz="2000" dirty="0" smtClean="0"/>
            <a:t>Action plan</a:t>
          </a:r>
          <a:endParaRPr lang="en-US" sz="2000" dirty="0"/>
        </a:p>
      </dgm:t>
    </dgm:pt>
    <dgm:pt modelId="{BC37F9C2-D3DE-4C01-9D8C-10E4BBE35F9B}" type="parTrans" cxnId="{2792CCD6-2963-4D23-9CA3-C60F7CE03C10}">
      <dgm:prSet/>
      <dgm:spPr/>
      <dgm:t>
        <a:bodyPr/>
        <a:lstStyle/>
        <a:p>
          <a:endParaRPr lang="en-US"/>
        </a:p>
      </dgm:t>
    </dgm:pt>
    <dgm:pt modelId="{901E50C4-1B77-4854-90D5-35CC39A305A7}" type="sibTrans" cxnId="{2792CCD6-2963-4D23-9CA3-C60F7CE03C10}">
      <dgm:prSet/>
      <dgm:spPr/>
      <dgm:t>
        <a:bodyPr/>
        <a:lstStyle/>
        <a:p>
          <a:endParaRPr lang="en-US"/>
        </a:p>
      </dgm:t>
    </dgm:pt>
    <dgm:pt modelId="{08963127-A055-41E9-B9D7-A3927594DBBE}">
      <dgm:prSet phldrT="[Text]" custT="1"/>
      <dgm:spPr/>
      <dgm:t>
        <a:bodyPr/>
        <a:lstStyle/>
        <a:p>
          <a:r>
            <a:rPr lang="en-US" sz="2000" dirty="0" smtClean="0"/>
            <a:t>Ten months</a:t>
          </a:r>
          <a:endParaRPr lang="en-US" sz="2000" dirty="0"/>
        </a:p>
      </dgm:t>
    </dgm:pt>
    <dgm:pt modelId="{77AD8E7F-7369-4973-8DD2-977CA86FE07A}" type="parTrans" cxnId="{692680E2-7C29-4650-A08F-415077F02818}">
      <dgm:prSet/>
      <dgm:spPr/>
      <dgm:t>
        <a:bodyPr/>
        <a:lstStyle/>
        <a:p>
          <a:endParaRPr lang="en-US"/>
        </a:p>
      </dgm:t>
    </dgm:pt>
    <dgm:pt modelId="{3AAA4965-03CA-481B-A508-432035E8A2A6}" type="sibTrans" cxnId="{692680E2-7C29-4650-A08F-415077F02818}">
      <dgm:prSet/>
      <dgm:spPr/>
      <dgm:t>
        <a:bodyPr/>
        <a:lstStyle/>
        <a:p>
          <a:endParaRPr lang="en-US"/>
        </a:p>
      </dgm:t>
    </dgm:pt>
    <dgm:pt modelId="{7D8C41B0-0C5B-4E9F-ACAC-E58F5A3EBB36}">
      <dgm:prSet phldrT="[Text]" custT="1"/>
      <dgm:spPr/>
      <dgm:t>
        <a:bodyPr/>
        <a:lstStyle/>
        <a:p>
          <a:r>
            <a:rPr lang="en-US" sz="2000" dirty="0" smtClean="0"/>
            <a:t>E-mail</a:t>
          </a:r>
          <a:endParaRPr lang="en-US" sz="2000" dirty="0"/>
        </a:p>
      </dgm:t>
    </dgm:pt>
    <dgm:pt modelId="{80F34BB1-6425-4FED-8A0F-74AC2ACB4DF3}" type="parTrans" cxnId="{0BE1E65B-732F-442A-B690-F3BF3D11350B}">
      <dgm:prSet/>
      <dgm:spPr/>
      <dgm:t>
        <a:bodyPr/>
        <a:lstStyle/>
        <a:p>
          <a:endParaRPr lang="en-US"/>
        </a:p>
      </dgm:t>
    </dgm:pt>
    <dgm:pt modelId="{0B0692F5-D722-404A-BC84-C87F0DD829FB}" type="sibTrans" cxnId="{0BE1E65B-732F-442A-B690-F3BF3D11350B}">
      <dgm:prSet/>
      <dgm:spPr/>
      <dgm:t>
        <a:bodyPr/>
        <a:lstStyle/>
        <a:p>
          <a:endParaRPr lang="en-US"/>
        </a:p>
      </dgm:t>
    </dgm:pt>
    <dgm:pt modelId="{89874B85-FC46-4660-BDC9-F544BC48F813}">
      <dgm:prSet phldrT="[Text]" custT="1"/>
      <dgm:spPr/>
      <dgm:t>
        <a:bodyPr/>
        <a:lstStyle/>
        <a:p>
          <a:r>
            <a:rPr lang="en-US" sz="2000" dirty="0" smtClean="0"/>
            <a:t>One year</a:t>
          </a:r>
          <a:endParaRPr lang="en-US" sz="2000" dirty="0"/>
        </a:p>
      </dgm:t>
    </dgm:pt>
    <dgm:pt modelId="{94463154-9C0A-4E4F-BE54-17A338D5BE39}" type="parTrans" cxnId="{7AB5782C-4F17-4C37-8A96-82490ED6784B}">
      <dgm:prSet/>
      <dgm:spPr/>
      <dgm:t>
        <a:bodyPr/>
        <a:lstStyle/>
        <a:p>
          <a:endParaRPr lang="en-US"/>
        </a:p>
      </dgm:t>
    </dgm:pt>
    <dgm:pt modelId="{CDF17DAA-DB17-481C-984A-B945A0D4242D}" type="sibTrans" cxnId="{7AB5782C-4F17-4C37-8A96-82490ED6784B}">
      <dgm:prSet/>
      <dgm:spPr/>
      <dgm:t>
        <a:bodyPr/>
        <a:lstStyle/>
        <a:p>
          <a:endParaRPr lang="en-US"/>
        </a:p>
      </dgm:t>
    </dgm:pt>
    <dgm:pt modelId="{0E32004E-5D35-4FF2-A53A-1FB177A49E8F}">
      <dgm:prSet phldrT="[Text]" custT="1"/>
      <dgm:spPr/>
      <dgm:t>
        <a:bodyPr/>
        <a:lstStyle/>
        <a:p>
          <a:r>
            <a:rPr lang="en-US" sz="2000" dirty="0" smtClean="0"/>
            <a:t>Phone interviews</a:t>
          </a:r>
          <a:endParaRPr lang="en-US" sz="2000" dirty="0"/>
        </a:p>
      </dgm:t>
    </dgm:pt>
    <dgm:pt modelId="{BDD71A9C-B8E7-4351-80C0-8FEF2B499477}" type="parTrans" cxnId="{C028DE7F-53D6-4036-ABE4-B8F7CF88BE07}">
      <dgm:prSet/>
      <dgm:spPr/>
      <dgm:t>
        <a:bodyPr/>
        <a:lstStyle/>
        <a:p>
          <a:endParaRPr lang="en-US"/>
        </a:p>
      </dgm:t>
    </dgm:pt>
    <dgm:pt modelId="{38FD276A-61E9-40A7-998E-1DBC3F8CEE81}" type="sibTrans" cxnId="{C028DE7F-53D6-4036-ABE4-B8F7CF88BE07}">
      <dgm:prSet/>
      <dgm:spPr/>
      <dgm:t>
        <a:bodyPr/>
        <a:lstStyle/>
        <a:p>
          <a:endParaRPr lang="en-US"/>
        </a:p>
      </dgm:t>
    </dgm:pt>
    <dgm:pt modelId="{54B33E81-6BF4-4F8D-9644-E94EEA15C962}">
      <dgm:prSet phldrT="[Text]" custT="1"/>
      <dgm:spPr/>
      <dgm:t>
        <a:bodyPr/>
        <a:lstStyle/>
        <a:p>
          <a:r>
            <a:rPr lang="en-US" sz="2000" dirty="0" smtClean="0"/>
            <a:t>Fourteen months</a:t>
          </a:r>
          <a:endParaRPr lang="en-US" sz="2000" dirty="0"/>
        </a:p>
      </dgm:t>
    </dgm:pt>
    <dgm:pt modelId="{8FD34CCA-C78C-4593-9A0F-6F8B7290DC9F}" type="parTrans" cxnId="{E9CC1880-B352-4C4F-9560-B83D9C4E69A4}">
      <dgm:prSet/>
      <dgm:spPr/>
      <dgm:t>
        <a:bodyPr/>
        <a:lstStyle/>
        <a:p>
          <a:endParaRPr lang="en-US"/>
        </a:p>
      </dgm:t>
    </dgm:pt>
    <dgm:pt modelId="{EDDAFF18-DA50-4378-9073-827AE5255E25}" type="sibTrans" cxnId="{E9CC1880-B352-4C4F-9560-B83D9C4E69A4}">
      <dgm:prSet/>
      <dgm:spPr/>
      <dgm:t>
        <a:bodyPr/>
        <a:lstStyle/>
        <a:p>
          <a:endParaRPr lang="en-US"/>
        </a:p>
      </dgm:t>
    </dgm:pt>
    <dgm:pt modelId="{F465E45F-2AF1-4878-AC00-E87964289927}">
      <dgm:prSet phldrT="[Text]" custT="1"/>
      <dgm:spPr/>
      <dgm:t>
        <a:bodyPr/>
        <a:lstStyle/>
        <a:p>
          <a:r>
            <a:rPr lang="en-US" sz="2000" dirty="0" smtClean="0"/>
            <a:t>Letters</a:t>
          </a:r>
          <a:endParaRPr lang="en-US" sz="2000" dirty="0"/>
        </a:p>
      </dgm:t>
    </dgm:pt>
    <dgm:pt modelId="{9467BC4E-CDB0-47A2-A036-0F6D8DA7835D}" type="parTrans" cxnId="{0B7405B7-7FEB-4724-A720-08BE8C70A0B5}">
      <dgm:prSet/>
      <dgm:spPr/>
      <dgm:t>
        <a:bodyPr/>
        <a:lstStyle/>
        <a:p>
          <a:endParaRPr lang="en-US"/>
        </a:p>
      </dgm:t>
    </dgm:pt>
    <dgm:pt modelId="{0D4CCB1F-00AC-4B4F-B41C-C2158E739DBC}" type="sibTrans" cxnId="{0B7405B7-7FEB-4724-A720-08BE8C70A0B5}">
      <dgm:prSet/>
      <dgm:spPr/>
      <dgm:t>
        <a:bodyPr/>
        <a:lstStyle/>
        <a:p>
          <a:endParaRPr lang="en-US"/>
        </a:p>
      </dgm:t>
    </dgm:pt>
    <dgm:pt modelId="{8A5655E1-3968-4243-8754-B4F657438BA5}" type="pres">
      <dgm:prSet presAssocID="{C95001D6-2236-4A58-9CF0-64B7EA272EA1}" presName="Name0" presStyleCnt="0">
        <dgm:presLayoutVars>
          <dgm:chMax val="7"/>
          <dgm:chPref val="5"/>
          <dgm:dir/>
          <dgm:animOne val="branch"/>
          <dgm:animLvl val="lvl"/>
        </dgm:presLayoutVars>
      </dgm:prSet>
      <dgm:spPr/>
      <dgm:t>
        <a:bodyPr/>
        <a:lstStyle/>
        <a:p>
          <a:endParaRPr lang="en-US"/>
        </a:p>
      </dgm:t>
    </dgm:pt>
    <dgm:pt modelId="{69E16CF6-47B7-4188-9552-B8480F48C236}" type="pres">
      <dgm:prSet presAssocID="{54B33E81-6BF4-4F8D-9644-E94EEA15C962}" presName="ChildAccent6" presStyleCnt="0"/>
      <dgm:spPr/>
    </dgm:pt>
    <dgm:pt modelId="{CDF428C7-E79C-4232-8E59-50B8671C377C}" type="pres">
      <dgm:prSet presAssocID="{54B33E81-6BF4-4F8D-9644-E94EEA15C962}" presName="ChildAccent" presStyleLbl="alignImgPlace1" presStyleIdx="0" presStyleCnt="6"/>
      <dgm:spPr/>
      <dgm:t>
        <a:bodyPr/>
        <a:lstStyle/>
        <a:p>
          <a:endParaRPr lang="en-US"/>
        </a:p>
      </dgm:t>
    </dgm:pt>
    <dgm:pt modelId="{02B640F0-B8AF-408C-89B8-3351EA4F0A37}" type="pres">
      <dgm:prSet presAssocID="{54B33E81-6BF4-4F8D-9644-E94EEA15C962}" presName="Child6" presStyleLbl="revTx" presStyleIdx="0" presStyleCnt="0">
        <dgm:presLayoutVars>
          <dgm:chMax val="0"/>
          <dgm:chPref val="0"/>
          <dgm:bulletEnabled val="1"/>
        </dgm:presLayoutVars>
      </dgm:prSet>
      <dgm:spPr/>
      <dgm:t>
        <a:bodyPr/>
        <a:lstStyle/>
        <a:p>
          <a:endParaRPr lang="en-US"/>
        </a:p>
      </dgm:t>
    </dgm:pt>
    <dgm:pt modelId="{8AA16D0A-A064-40B8-92C4-84EF5367190A}" type="pres">
      <dgm:prSet presAssocID="{54B33E81-6BF4-4F8D-9644-E94EEA15C962}" presName="Parent6" presStyleLbl="node1" presStyleIdx="0" presStyleCnt="6">
        <dgm:presLayoutVars>
          <dgm:chMax val="2"/>
          <dgm:chPref val="1"/>
          <dgm:bulletEnabled val="1"/>
        </dgm:presLayoutVars>
      </dgm:prSet>
      <dgm:spPr/>
      <dgm:t>
        <a:bodyPr/>
        <a:lstStyle/>
        <a:p>
          <a:endParaRPr lang="en-US"/>
        </a:p>
      </dgm:t>
    </dgm:pt>
    <dgm:pt modelId="{717DD18C-A5EC-4EBE-996D-587EFE2D9949}" type="pres">
      <dgm:prSet presAssocID="{89874B85-FC46-4660-BDC9-F544BC48F813}" presName="ChildAccent5" presStyleCnt="0"/>
      <dgm:spPr/>
    </dgm:pt>
    <dgm:pt modelId="{9B8E69FE-DC4B-4DB5-82BB-5F28BF94AA7E}" type="pres">
      <dgm:prSet presAssocID="{89874B85-FC46-4660-BDC9-F544BC48F813}" presName="ChildAccent" presStyleLbl="alignImgPlace1" presStyleIdx="1" presStyleCnt="6"/>
      <dgm:spPr/>
      <dgm:t>
        <a:bodyPr/>
        <a:lstStyle/>
        <a:p>
          <a:endParaRPr lang="en-US"/>
        </a:p>
      </dgm:t>
    </dgm:pt>
    <dgm:pt modelId="{463322D1-F2F7-45AF-B7A6-264A4A2FBD9D}" type="pres">
      <dgm:prSet presAssocID="{89874B85-FC46-4660-BDC9-F544BC48F813}" presName="Child5" presStyleLbl="revTx" presStyleIdx="0" presStyleCnt="0">
        <dgm:presLayoutVars>
          <dgm:chMax val="0"/>
          <dgm:chPref val="0"/>
          <dgm:bulletEnabled val="1"/>
        </dgm:presLayoutVars>
      </dgm:prSet>
      <dgm:spPr/>
      <dgm:t>
        <a:bodyPr/>
        <a:lstStyle/>
        <a:p>
          <a:endParaRPr lang="en-US"/>
        </a:p>
      </dgm:t>
    </dgm:pt>
    <dgm:pt modelId="{973613A1-FB44-4946-AEF2-50C9E83682D4}" type="pres">
      <dgm:prSet presAssocID="{89874B85-FC46-4660-BDC9-F544BC48F813}" presName="Parent5" presStyleLbl="node1" presStyleIdx="1" presStyleCnt="6">
        <dgm:presLayoutVars>
          <dgm:chMax val="2"/>
          <dgm:chPref val="1"/>
          <dgm:bulletEnabled val="1"/>
        </dgm:presLayoutVars>
      </dgm:prSet>
      <dgm:spPr/>
      <dgm:t>
        <a:bodyPr/>
        <a:lstStyle/>
        <a:p>
          <a:endParaRPr lang="en-US"/>
        </a:p>
      </dgm:t>
    </dgm:pt>
    <dgm:pt modelId="{5CE2D680-D0B5-44F7-A5FE-434747451AB8}" type="pres">
      <dgm:prSet presAssocID="{08963127-A055-41E9-B9D7-A3927594DBBE}" presName="ChildAccent4" presStyleCnt="0"/>
      <dgm:spPr/>
    </dgm:pt>
    <dgm:pt modelId="{09D649DA-352E-40DA-A1FB-9F0941C2A1F4}" type="pres">
      <dgm:prSet presAssocID="{08963127-A055-41E9-B9D7-A3927594DBBE}" presName="ChildAccent" presStyleLbl="alignImgPlace1" presStyleIdx="2" presStyleCnt="6"/>
      <dgm:spPr/>
      <dgm:t>
        <a:bodyPr/>
        <a:lstStyle/>
        <a:p>
          <a:endParaRPr lang="en-US"/>
        </a:p>
      </dgm:t>
    </dgm:pt>
    <dgm:pt modelId="{9A9C5FE0-F580-45DE-AF64-217E37D78F28}" type="pres">
      <dgm:prSet presAssocID="{08963127-A055-41E9-B9D7-A3927594DBBE}" presName="Child4" presStyleLbl="revTx" presStyleIdx="0" presStyleCnt="0">
        <dgm:presLayoutVars>
          <dgm:chMax val="0"/>
          <dgm:chPref val="0"/>
          <dgm:bulletEnabled val="1"/>
        </dgm:presLayoutVars>
      </dgm:prSet>
      <dgm:spPr/>
      <dgm:t>
        <a:bodyPr/>
        <a:lstStyle/>
        <a:p>
          <a:endParaRPr lang="en-US"/>
        </a:p>
      </dgm:t>
    </dgm:pt>
    <dgm:pt modelId="{E6A9A76E-C3B4-4C9C-A748-0C7E418912D9}" type="pres">
      <dgm:prSet presAssocID="{08963127-A055-41E9-B9D7-A3927594DBBE}" presName="Parent4" presStyleLbl="node1" presStyleIdx="2" presStyleCnt="6">
        <dgm:presLayoutVars>
          <dgm:chMax val="2"/>
          <dgm:chPref val="1"/>
          <dgm:bulletEnabled val="1"/>
        </dgm:presLayoutVars>
      </dgm:prSet>
      <dgm:spPr/>
      <dgm:t>
        <a:bodyPr/>
        <a:lstStyle/>
        <a:p>
          <a:endParaRPr lang="en-US"/>
        </a:p>
      </dgm:t>
    </dgm:pt>
    <dgm:pt modelId="{07C0EAA4-E32B-4AD7-BEF3-420978DCB2CC}" type="pres">
      <dgm:prSet presAssocID="{88894903-E5B9-412A-8E55-69FE8E59E2A2}" presName="ChildAccent3" presStyleCnt="0"/>
      <dgm:spPr/>
    </dgm:pt>
    <dgm:pt modelId="{59078BF3-E4CE-4507-B5C3-3128C476239A}" type="pres">
      <dgm:prSet presAssocID="{88894903-E5B9-412A-8E55-69FE8E59E2A2}" presName="ChildAccent" presStyleLbl="alignImgPlace1" presStyleIdx="3" presStyleCnt="6"/>
      <dgm:spPr/>
      <dgm:t>
        <a:bodyPr/>
        <a:lstStyle/>
        <a:p>
          <a:endParaRPr lang="en-US"/>
        </a:p>
      </dgm:t>
    </dgm:pt>
    <dgm:pt modelId="{B6B382D9-39CA-45C1-AA92-941D3441274B}" type="pres">
      <dgm:prSet presAssocID="{88894903-E5B9-412A-8E55-69FE8E59E2A2}" presName="Child3" presStyleLbl="revTx" presStyleIdx="0" presStyleCnt="0">
        <dgm:presLayoutVars>
          <dgm:chMax val="0"/>
          <dgm:chPref val="0"/>
          <dgm:bulletEnabled val="1"/>
        </dgm:presLayoutVars>
      </dgm:prSet>
      <dgm:spPr/>
      <dgm:t>
        <a:bodyPr/>
        <a:lstStyle/>
        <a:p>
          <a:endParaRPr lang="en-US"/>
        </a:p>
      </dgm:t>
    </dgm:pt>
    <dgm:pt modelId="{D22A41B2-8355-4DDC-A97A-D4D160A13A91}" type="pres">
      <dgm:prSet presAssocID="{88894903-E5B9-412A-8E55-69FE8E59E2A2}" presName="Parent3" presStyleLbl="node1" presStyleIdx="3" presStyleCnt="6">
        <dgm:presLayoutVars>
          <dgm:chMax val="2"/>
          <dgm:chPref val="1"/>
          <dgm:bulletEnabled val="1"/>
        </dgm:presLayoutVars>
      </dgm:prSet>
      <dgm:spPr/>
      <dgm:t>
        <a:bodyPr/>
        <a:lstStyle/>
        <a:p>
          <a:endParaRPr lang="en-US"/>
        </a:p>
      </dgm:t>
    </dgm:pt>
    <dgm:pt modelId="{9065AB85-0FC3-4FD0-A42C-54EEE04DEC74}" type="pres">
      <dgm:prSet presAssocID="{A9CD0D0C-57D5-49E1-97B6-C97DC036CF5E}" presName="ChildAccent2" presStyleCnt="0"/>
      <dgm:spPr/>
    </dgm:pt>
    <dgm:pt modelId="{28B9B33C-486E-4E0D-8A24-0F6D76FE565C}" type="pres">
      <dgm:prSet presAssocID="{A9CD0D0C-57D5-49E1-97B6-C97DC036CF5E}" presName="ChildAccent" presStyleLbl="alignImgPlace1" presStyleIdx="4" presStyleCnt="6"/>
      <dgm:spPr/>
      <dgm:t>
        <a:bodyPr/>
        <a:lstStyle/>
        <a:p>
          <a:endParaRPr lang="en-US"/>
        </a:p>
      </dgm:t>
    </dgm:pt>
    <dgm:pt modelId="{CA24EF6D-5C4A-4888-8B74-1A9F4CEED0DF}" type="pres">
      <dgm:prSet presAssocID="{A9CD0D0C-57D5-49E1-97B6-C97DC036CF5E}" presName="Child2" presStyleLbl="revTx" presStyleIdx="0" presStyleCnt="0">
        <dgm:presLayoutVars>
          <dgm:chMax val="0"/>
          <dgm:chPref val="0"/>
          <dgm:bulletEnabled val="1"/>
        </dgm:presLayoutVars>
      </dgm:prSet>
      <dgm:spPr/>
      <dgm:t>
        <a:bodyPr/>
        <a:lstStyle/>
        <a:p>
          <a:endParaRPr lang="en-US"/>
        </a:p>
      </dgm:t>
    </dgm:pt>
    <dgm:pt modelId="{171DFD4B-4C2C-4884-B5A2-9B2C5468A862}" type="pres">
      <dgm:prSet presAssocID="{A9CD0D0C-57D5-49E1-97B6-C97DC036CF5E}" presName="Parent2" presStyleLbl="node1" presStyleIdx="4" presStyleCnt="6">
        <dgm:presLayoutVars>
          <dgm:chMax val="2"/>
          <dgm:chPref val="1"/>
          <dgm:bulletEnabled val="1"/>
        </dgm:presLayoutVars>
      </dgm:prSet>
      <dgm:spPr/>
      <dgm:t>
        <a:bodyPr/>
        <a:lstStyle/>
        <a:p>
          <a:endParaRPr lang="en-US"/>
        </a:p>
      </dgm:t>
    </dgm:pt>
    <dgm:pt modelId="{8334F55B-00DB-4C98-97F4-A244362F197A}" type="pres">
      <dgm:prSet presAssocID="{E4EB7453-7A8B-4CB1-95B5-988285127930}" presName="ChildAccent1" presStyleCnt="0"/>
      <dgm:spPr/>
    </dgm:pt>
    <dgm:pt modelId="{611275F1-17A1-4A08-93B3-B0F64CABBA7B}" type="pres">
      <dgm:prSet presAssocID="{E4EB7453-7A8B-4CB1-95B5-988285127930}" presName="ChildAccent" presStyleLbl="alignImgPlace1" presStyleIdx="5" presStyleCnt="6"/>
      <dgm:spPr/>
      <dgm:t>
        <a:bodyPr/>
        <a:lstStyle/>
        <a:p>
          <a:endParaRPr lang="en-US"/>
        </a:p>
      </dgm:t>
    </dgm:pt>
    <dgm:pt modelId="{A97FEBA5-60FF-4965-8E3E-E77549881965}" type="pres">
      <dgm:prSet presAssocID="{E4EB7453-7A8B-4CB1-95B5-988285127930}" presName="Child1" presStyleLbl="revTx" presStyleIdx="0" presStyleCnt="0">
        <dgm:presLayoutVars>
          <dgm:chMax val="0"/>
          <dgm:chPref val="0"/>
          <dgm:bulletEnabled val="1"/>
        </dgm:presLayoutVars>
      </dgm:prSet>
      <dgm:spPr/>
      <dgm:t>
        <a:bodyPr/>
        <a:lstStyle/>
        <a:p>
          <a:endParaRPr lang="en-US"/>
        </a:p>
      </dgm:t>
    </dgm:pt>
    <dgm:pt modelId="{35A507BA-3175-4E83-B076-9FF7C48B28AC}" type="pres">
      <dgm:prSet presAssocID="{E4EB7453-7A8B-4CB1-95B5-988285127930}" presName="Parent1" presStyleLbl="node1" presStyleIdx="5" presStyleCnt="6">
        <dgm:presLayoutVars>
          <dgm:chMax val="2"/>
          <dgm:chPref val="1"/>
          <dgm:bulletEnabled val="1"/>
        </dgm:presLayoutVars>
      </dgm:prSet>
      <dgm:spPr/>
      <dgm:t>
        <a:bodyPr/>
        <a:lstStyle/>
        <a:p>
          <a:endParaRPr lang="en-US"/>
        </a:p>
      </dgm:t>
    </dgm:pt>
  </dgm:ptLst>
  <dgm:cxnLst>
    <dgm:cxn modelId="{0BE1E65B-732F-442A-B690-F3BF3D11350B}" srcId="{08963127-A055-41E9-B9D7-A3927594DBBE}" destId="{7D8C41B0-0C5B-4E9F-ACAC-E58F5A3EBB36}" srcOrd="0" destOrd="0" parTransId="{80F34BB1-6425-4FED-8A0F-74AC2ACB4DF3}" sibTransId="{0B0692F5-D722-404A-BC84-C87F0DD829FB}"/>
    <dgm:cxn modelId="{692680E2-7C29-4650-A08F-415077F02818}" srcId="{C95001D6-2236-4A58-9CF0-64B7EA272EA1}" destId="{08963127-A055-41E9-B9D7-A3927594DBBE}" srcOrd="3" destOrd="0" parTransId="{77AD8E7F-7369-4973-8DD2-977CA86FE07A}" sibTransId="{3AAA4965-03CA-481B-A508-432035E8A2A6}"/>
    <dgm:cxn modelId="{51D99957-7268-4EE1-9908-0C5EC09655D7}" type="presOf" srcId="{AD1B0EF6-20A1-4677-A3A8-630C6DD7726E}" destId="{CA24EF6D-5C4A-4888-8B74-1A9F4CEED0DF}" srcOrd="1" destOrd="1" presId="urn:microsoft.com/office/officeart/2011/layout/InterconnectedBlockProcess"/>
    <dgm:cxn modelId="{F59AD37F-572A-455D-9592-E9368528B782}" srcId="{C95001D6-2236-4A58-9CF0-64B7EA272EA1}" destId="{E4EB7453-7A8B-4CB1-95B5-988285127930}" srcOrd="0" destOrd="0" parTransId="{81DC8C64-FD59-41E0-B6DE-C5F28088D3E6}" sibTransId="{6BAA794D-D045-4CE7-875E-0A25AB9FED7D}"/>
    <dgm:cxn modelId="{EDADF27C-A72E-4422-A0EA-3F5A4108EA24}" srcId="{C95001D6-2236-4A58-9CF0-64B7EA272EA1}" destId="{88894903-E5B9-412A-8E55-69FE8E59E2A2}" srcOrd="2" destOrd="0" parTransId="{56CD03CE-F7E9-44BA-AFF2-5C57B07F9C23}" sibTransId="{8CA4293B-98A4-4C48-8AFC-73537FBE837A}"/>
    <dgm:cxn modelId="{93E3DB43-1831-4E6C-95CA-C78CF9607E31}" type="presOf" srcId="{A8C11EE6-2304-42D6-B78D-274A67E43C57}" destId="{A97FEBA5-60FF-4965-8E3E-E77549881965}" srcOrd="1" destOrd="0" presId="urn:microsoft.com/office/officeart/2011/layout/InterconnectedBlockProcess"/>
    <dgm:cxn modelId="{E9CC1880-B352-4C4F-9560-B83D9C4E69A4}" srcId="{C95001D6-2236-4A58-9CF0-64B7EA272EA1}" destId="{54B33E81-6BF4-4F8D-9644-E94EEA15C962}" srcOrd="5" destOrd="0" parTransId="{8FD34CCA-C78C-4593-9A0F-6F8B7290DC9F}" sibTransId="{EDDAFF18-DA50-4378-9073-827AE5255E25}"/>
    <dgm:cxn modelId="{CFBF6358-C6E8-4458-A92F-681BFC237CBF}" type="presOf" srcId="{0E32004E-5D35-4FF2-A53A-1FB177A49E8F}" destId="{9B8E69FE-DC4B-4DB5-82BB-5F28BF94AA7E}" srcOrd="0" destOrd="0" presId="urn:microsoft.com/office/officeart/2011/layout/InterconnectedBlockProcess"/>
    <dgm:cxn modelId="{54D59073-7B19-42B1-A728-EE8697BB8680}" type="presOf" srcId="{A8C11EE6-2304-42D6-B78D-274A67E43C57}" destId="{611275F1-17A1-4A08-93B3-B0F64CABBA7B}" srcOrd="0" destOrd="0" presId="urn:microsoft.com/office/officeart/2011/layout/InterconnectedBlockProcess"/>
    <dgm:cxn modelId="{6AC04D98-54C3-4E4A-B16F-0638B5638E43}" srcId="{A9CD0D0C-57D5-49E1-97B6-C97DC036CF5E}" destId="{8D12BE7E-94DA-4E55-8FDF-CAA169D3D08A}" srcOrd="0" destOrd="0" parTransId="{68394240-6AC2-4FAF-921A-F200395B6596}" sibTransId="{52D357A0-CC10-434D-932B-8634179E813A}"/>
    <dgm:cxn modelId="{E988FEB6-195E-4464-B90E-FAF060D4B1F6}" type="presOf" srcId="{8D12BE7E-94DA-4E55-8FDF-CAA169D3D08A}" destId="{28B9B33C-486E-4E0D-8A24-0F6D76FE565C}" srcOrd="0" destOrd="0" presId="urn:microsoft.com/office/officeart/2011/layout/InterconnectedBlockProcess"/>
    <dgm:cxn modelId="{0B7405B7-7FEB-4724-A720-08BE8C70A0B5}" srcId="{54B33E81-6BF4-4F8D-9644-E94EEA15C962}" destId="{F465E45F-2AF1-4878-AC00-E87964289927}" srcOrd="0" destOrd="0" parTransId="{9467BC4E-CDB0-47A2-A036-0F6D8DA7835D}" sibTransId="{0D4CCB1F-00AC-4B4F-B41C-C2158E739DBC}"/>
    <dgm:cxn modelId="{E8D3C9EF-656C-4187-9718-8D55A10F7355}" type="presOf" srcId="{C95001D6-2236-4A58-9CF0-64B7EA272EA1}" destId="{8A5655E1-3968-4243-8754-B4F657438BA5}" srcOrd="0" destOrd="0" presId="urn:microsoft.com/office/officeart/2011/layout/InterconnectedBlockProcess"/>
    <dgm:cxn modelId="{568BACA0-5F01-4D73-8D39-F54F3F377E3A}" srcId="{C95001D6-2236-4A58-9CF0-64B7EA272EA1}" destId="{A9CD0D0C-57D5-49E1-97B6-C97DC036CF5E}" srcOrd="1" destOrd="0" parTransId="{910CBB3C-8A18-4130-BDCD-1365E32B877E}" sibTransId="{44FB649E-E6BB-48E8-9ADF-25AD6085CB09}"/>
    <dgm:cxn modelId="{EE71029A-68AF-4B60-B66E-542E5EBD1221}" type="presOf" srcId="{54B33E81-6BF4-4F8D-9644-E94EEA15C962}" destId="{8AA16D0A-A064-40B8-92C4-84EF5367190A}" srcOrd="0" destOrd="0" presId="urn:microsoft.com/office/officeart/2011/layout/InterconnectedBlockProcess"/>
    <dgm:cxn modelId="{2792CCD6-2963-4D23-9CA3-C60F7CE03C10}" srcId="{88894903-E5B9-412A-8E55-69FE8E59E2A2}" destId="{30DC00B0-DE26-4950-9C75-53A35E30D659}" srcOrd="0" destOrd="0" parTransId="{BC37F9C2-D3DE-4C01-9D8C-10E4BBE35F9B}" sibTransId="{901E50C4-1B77-4854-90D5-35CC39A305A7}"/>
    <dgm:cxn modelId="{7AB5782C-4F17-4C37-8A96-82490ED6784B}" srcId="{C95001D6-2236-4A58-9CF0-64B7EA272EA1}" destId="{89874B85-FC46-4660-BDC9-F544BC48F813}" srcOrd="4" destOrd="0" parTransId="{94463154-9C0A-4E4F-BE54-17A338D5BE39}" sibTransId="{CDF17DAA-DB17-481C-984A-B945A0D4242D}"/>
    <dgm:cxn modelId="{8B294C5E-18FD-4DB8-9B81-D2B630ABFA06}" type="presOf" srcId="{89874B85-FC46-4660-BDC9-F544BC48F813}" destId="{973613A1-FB44-4946-AEF2-50C9E83682D4}" srcOrd="0" destOrd="0" presId="urn:microsoft.com/office/officeart/2011/layout/InterconnectedBlockProcess"/>
    <dgm:cxn modelId="{FF231E78-281B-400E-92FF-2C52EB364BC0}" type="presOf" srcId="{A9CD0D0C-57D5-49E1-97B6-C97DC036CF5E}" destId="{171DFD4B-4C2C-4884-B5A2-9B2C5468A862}" srcOrd="0" destOrd="0" presId="urn:microsoft.com/office/officeart/2011/layout/InterconnectedBlockProcess"/>
    <dgm:cxn modelId="{1D2A2F7E-C8FC-4ECA-8732-90C057757069}" type="presOf" srcId="{30DC00B0-DE26-4950-9C75-53A35E30D659}" destId="{59078BF3-E4CE-4507-B5C3-3128C476239A}" srcOrd="0" destOrd="0" presId="urn:microsoft.com/office/officeart/2011/layout/InterconnectedBlockProcess"/>
    <dgm:cxn modelId="{966E4346-7B9A-490E-943B-DD3424B46D75}" type="presOf" srcId="{7D8C41B0-0C5B-4E9F-ACAC-E58F5A3EBB36}" destId="{09D649DA-352E-40DA-A1FB-9F0941C2A1F4}" srcOrd="0" destOrd="0" presId="urn:microsoft.com/office/officeart/2011/layout/InterconnectedBlockProcess"/>
    <dgm:cxn modelId="{7434FF60-3553-40F4-A805-A305FF9F39B2}" srcId="{A9CD0D0C-57D5-49E1-97B6-C97DC036CF5E}" destId="{AD1B0EF6-20A1-4677-A3A8-630C6DD7726E}" srcOrd="1" destOrd="0" parTransId="{6227C132-207B-499A-8D06-D05DB3DD3145}" sibTransId="{C0644CA9-D876-46ED-BA03-00304F9CC507}"/>
    <dgm:cxn modelId="{5F6B74EF-C5DC-4199-8DC6-856E1B09471E}" type="presOf" srcId="{8D12BE7E-94DA-4E55-8FDF-CAA169D3D08A}" destId="{CA24EF6D-5C4A-4888-8B74-1A9F4CEED0DF}" srcOrd="1" destOrd="0" presId="urn:microsoft.com/office/officeart/2011/layout/InterconnectedBlockProcess"/>
    <dgm:cxn modelId="{AAFEB8C1-F00A-4481-99AE-F27B985FBD10}" type="presOf" srcId="{08963127-A055-41E9-B9D7-A3927594DBBE}" destId="{E6A9A76E-C3B4-4C9C-A748-0C7E418912D9}" srcOrd="0" destOrd="0" presId="urn:microsoft.com/office/officeart/2011/layout/InterconnectedBlockProcess"/>
    <dgm:cxn modelId="{C028DE7F-53D6-4036-ABE4-B8F7CF88BE07}" srcId="{89874B85-FC46-4660-BDC9-F544BC48F813}" destId="{0E32004E-5D35-4FF2-A53A-1FB177A49E8F}" srcOrd="0" destOrd="0" parTransId="{BDD71A9C-B8E7-4351-80C0-8FEF2B499477}" sibTransId="{38FD276A-61E9-40A7-998E-1DBC3F8CEE81}"/>
    <dgm:cxn modelId="{D14286DC-D355-4893-93CA-07DACEF352ED}" type="presOf" srcId="{30DC00B0-DE26-4950-9C75-53A35E30D659}" destId="{B6B382D9-39CA-45C1-AA92-941D3441274B}" srcOrd="1" destOrd="0" presId="urn:microsoft.com/office/officeart/2011/layout/InterconnectedBlockProcess"/>
    <dgm:cxn modelId="{A9D294E5-4D4F-47C7-A666-D25ED72DC97F}" type="presOf" srcId="{AD1B0EF6-20A1-4677-A3A8-630C6DD7726E}" destId="{28B9B33C-486E-4E0D-8A24-0F6D76FE565C}" srcOrd="0" destOrd="1" presId="urn:microsoft.com/office/officeart/2011/layout/InterconnectedBlockProcess"/>
    <dgm:cxn modelId="{502BE9FB-1D2F-49C3-962D-EBEFE156A985}" type="presOf" srcId="{88894903-E5B9-412A-8E55-69FE8E59E2A2}" destId="{D22A41B2-8355-4DDC-A97A-D4D160A13A91}" srcOrd="0" destOrd="0" presId="urn:microsoft.com/office/officeart/2011/layout/InterconnectedBlockProcess"/>
    <dgm:cxn modelId="{A7DBC2BF-FF02-45AB-B02E-E1FA5D12B6EF}" type="presOf" srcId="{E4EB7453-7A8B-4CB1-95B5-988285127930}" destId="{35A507BA-3175-4E83-B076-9FF7C48B28AC}" srcOrd="0" destOrd="0" presId="urn:microsoft.com/office/officeart/2011/layout/InterconnectedBlockProcess"/>
    <dgm:cxn modelId="{A1E9119D-4AE9-4FFB-A2D1-128210BF0DBB}" srcId="{E4EB7453-7A8B-4CB1-95B5-988285127930}" destId="{A8C11EE6-2304-42D6-B78D-274A67E43C57}" srcOrd="0" destOrd="0" parTransId="{5A84431C-9E3A-42EE-8C8A-481472041D43}" sibTransId="{D70C3C75-7657-44A8-B108-BBAAFE5C086F}"/>
    <dgm:cxn modelId="{A3D968FD-EDF6-49A4-B5F1-1BD07F558B9A}" type="presOf" srcId="{7D8C41B0-0C5B-4E9F-ACAC-E58F5A3EBB36}" destId="{9A9C5FE0-F580-45DE-AF64-217E37D78F28}" srcOrd="1" destOrd="0" presId="urn:microsoft.com/office/officeart/2011/layout/InterconnectedBlockProcess"/>
    <dgm:cxn modelId="{C1CE44ED-BD77-4157-B987-2436692E3E0E}" type="presOf" srcId="{F465E45F-2AF1-4878-AC00-E87964289927}" destId="{CDF428C7-E79C-4232-8E59-50B8671C377C}" srcOrd="0" destOrd="0" presId="urn:microsoft.com/office/officeart/2011/layout/InterconnectedBlockProcess"/>
    <dgm:cxn modelId="{D0562BEA-24B9-43C8-87BD-D01463348BD6}" type="presOf" srcId="{F465E45F-2AF1-4878-AC00-E87964289927}" destId="{02B640F0-B8AF-408C-89B8-3351EA4F0A37}" srcOrd="1" destOrd="0" presId="urn:microsoft.com/office/officeart/2011/layout/InterconnectedBlockProcess"/>
    <dgm:cxn modelId="{E03898FA-6D35-48B7-9372-41385EDC342C}" type="presOf" srcId="{0E32004E-5D35-4FF2-A53A-1FB177A49E8F}" destId="{463322D1-F2F7-45AF-B7A6-264A4A2FBD9D}" srcOrd="1" destOrd="0" presId="urn:microsoft.com/office/officeart/2011/layout/InterconnectedBlockProcess"/>
    <dgm:cxn modelId="{F4A9E4E5-889F-4582-A785-AD9335FED214}" type="presParOf" srcId="{8A5655E1-3968-4243-8754-B4F657438BA5}" destId="{69E16CF6-47B7-4188-9552-B8480F48C236}" srcOrd="0" destOrd="0" presId="urn:microsoft.com/office/officeart/2011/layout/InterconnectedBlockProcess"/>
    <dgm:cxn modelId="{1F61892C-B2BF-4D03-B456-D57160B2BE31}" type="presParOf" srcId="{69E16CF6-47B7-4188-9552-B8480F48C236}" destId="{CDF428C7-E79C-4232-8E59-50B8671C377C}" srcOrd="0" destOrd="0" presId="urn:microsoft.com/office/officeart/2011/layout/InterconnectedBlockProcess"/>
    <dgm:cxn modelId="{9B7BFD28-603E-4B34-9838-34F7C2587ABB}" type="presParOf" srcId="{8A5655E1-3968-4243-8754-B4F657438BA5}" destId="{02B640F0-B8AF-408C-89B8-3351EA4F0A37}" srcOrd="1" destOrd="0" presId="urn:microsoft.com/office/officeart/2011/layout/InterconnectedBlockProcess"/>
    <dgm:cxn modelId="{C7D9A242-46B6-4336-868D-EA4707E5D4D4}" type="presParOf" srcId="{8A5655E1-3968-4243-8754-B4F657438BA5}" destId="{8AA16D0A-A064-40B8-92C4-84EF5367190A}" srcOrd="2" destOrd="0" presId="urn:microsoft.com/office/officeart/2011/layout/InterconnectedBlockProcess"/>
    <dgm:cxn modelId="{13A885B8-6BEC-49F3-9E4E-5D269CC1976C}" type="presParOf" srcId="{8A5655E1-3968-4243-8754-B4F657438BA5}" destId="{717DD18C-A5EC-4EBE-996D-587EFE2D9949}" srcOrd="3" destOrd="0" presId="urn:microsoft.com/office/officeart/2011/layout/InterconnectedBlockProcess"/>
    <dgm:cxn modelId="{CF60F074-8432-4026-82FF-4F65EB9E01AA}" type="presParOf" srcId="{717DD18C-A5EC-4EBE-996D-587EFE2D9949}" destId="{9B8E69FE-DC4B-4DB5-82BB-5F28BF94AA7E}" srcOrd="0" destOrd="0" presId="urn:microsoft.com/office/officeart/2011/layout/InterconnectedBlockProcess"/>
    <dgm:cxn modelId="{10BBE8E8-9A5F-48E2-9618-CBE6002EC84B}" type="presParOf" srcId="{8A5655E1-3968-4243-8754-B4F657438BA5}" destId="{463322D1-F2F7-45AF-B7A6-264A4A2FBD9D}" srcOrd="4" destOrd="0" presId="urn:microsoft.com/office/officeart/2011/layout/InterconnectedBlockProcess"/>
    <dgm:cxn modelId="{E63ED8C5-3456-45CE-B34F-207D9048BC1F}" type="presParOf" srcId="{8A5655E1-3968-4243-8754-B4F657438BA5}" destId="{973613A1-FB44-4946-AEF2-50C9E83682D4}" srcOrd="5" destOrd="0" presId="urn:microsoft.com/office/officeart/2011/layout/InterconnectedBlockProcess"/>
    <dgm:cxn modelId="{FADD3C42-9BD1-4483-9CC1-D98365CAAF78}" type="presParOf" srcId="{8A5655E1-3968-4243-8754-B4F657438BA5}" destId="{5CE2D680-D0B5-44F7-A5FE-434747451AB8}" srcOrd="6" destOrd="0" presId="urn:microsoft.com/office/officeart/2011/layout/InterconnectedBlockProcess"/>
    <dgm:cxn modelId="{6F9FFCCE-B93E-437B-B8F2-5480B8C85B42}" type="presParOf" srcId="{5CE2D680-D0B5-44F7-A5FE-434747451AB8}" destId="{09D649DA-352E-40DA-A1FB-9F0941C2A1F4}" srcOrd="0" destOrd="0" presId="urn:microsoft.com/office/officeart/2011/layout/InterconnectedBlockProcess"/>
    <dgm:cxn modelId="{24F74C8A-08A6-4B28-B804-AFBA2C8411A5}" type="presParOf" srcId="{8A5655E1-3968-4243-8754-B4F657438BA5}" destId="{9A9C5FE0-F580-45DE-AF64-217E37D78F28}" srcOrd="7" destOrd="0" presId="urn:microsoft.com/office/officeart/2011/layout/InterconnectedBlockProcess"/>
    <dgm:cxn modelId="{8BD24BAF-A138-4E27-BE3C-1743EF546D7F}" type="presParOf" srcId="{8A5655E1-3968-4243-8754-B4F657438BA5}" destId="{E6A9A76E-C3B4-4C9C-A748-0C7E418912D9}" srcOrd="8" destOrd="0" presId="urn:microsoft.com/office/officeart/2011/layout/InterconnectedBlockProcess"/>
    <dgm:cxn modelId="{3B6F7ED3-80E6-4C08-9DA9-068C5AB2F913}" type="presParOf" srcId="{8A5655E1-3968-4243-8754-B4F657438BA5}" destId="{07C0EAA4-E32B-4AD7-BEF3-420978DCB2CC}" srcOrd="9" destOrd="0" presId="urn:microsoft.com/office/officeart/2011/layout/InterconnectedBlockProcess"/>
    <dgm:cxn modelId="{422C17C5-509E-4AB2-9A2C-1FAECEF39612}" type="presParOf" srcId="{07C0EAA4-E32B-4AD7-BEF3-420978DCB2CC}" destId="{59078BF3-E4CE-4507-B5C3-3128C476239A}" srcOrd="0" destOrd="0" presId="urn:microsoft.com/office/officeart/2011/layout/InterconnectedBlockProcess"/>
    <dgm:cxn modelId="{2B27591E-112F-4FFE-A4C7-DED922D06D3C}" type="presParOf" srcId="{8A5655E1-3968-4243-8754-B4F657438BA5}" destId="{B6B382D9-39CA-45C1-AA92-941D3441274B}" srcOrd="10" destOrd="0" presId="urn:microsoft.com/office/officeart/2011/layout/InterconnectedBlockProcess"/>
    <dgm:cxn modelId="{0FB35B10-370B-4643-9A03-028089D1B27E}" type="presParOf" srcId="{8A5655E1-3968-4243-8754-B4F657438BA5}" destId="{D22A41B2-8355-4DDC-A97A-D4D160A13A91}" srcOrd="11" destOrd="0" presId="urn:microsoft.com/office/officeart/2011/layout/InterconnectedBlockProcess"/>
    <dgm:cxn modelId="{F642704A-93A0-4424-A7FB-BFF2F56976B3}" type="presParOf" srcId="{8A5655E1-3968-4243-8754-B4F657438BA5}" destId="{9065AB85-0FC3-4FD0-A42C-54EEE04DEC74}" srcOrd="12" destOrd="0" presId="urn:microsoft.com/office/officeart/2011/layout/InterconnectedBlockProcess"/>
    <dgm:cxn modelId="{BDD25C26-E645-42B8-9F53-22699D6C2A3E}" type="presParOf" srcId="{9065AB85-0FC3-4FD0-A42C-54EEE04DEC74}" destId="{28B9B33C-486E-4E0D-8A24-0F6D76FE565C}" srcOrd="0" destOrd="0" presId="urn:microsoft.com/office/officeart/2011/layout/InterconnectedBlockProcess"/>
    <dgm:cxn modelId="{9AC23D7C-C4C7-49AF-8426-0D07C7CEF585}" type="presParOf" srcId="{8A5655E1-3968-4243-8754-B4F657438BA5}" destId="{CA24EF6D-5C4A-4888-8B74-1A9F4CEED0DF}" srcOrd="13" destOrd="0" presId="urn:microsoft.com/office/officeart/2011/layout/InterconnectedBlockProcess"/>
    <dgm:cxn modelId="{2F99785C-6F1E-4F08-8C7A-176AA7D7255F}" type="presParOf" srcId="{8A5655E1-3968-4243-8754-B4F657438BA5}" destId="{171DFD4B-4C2C-4884-B5A2-9B2C5468A862}" srcOrd="14" destOrd="0" presId="urn:microsoft.com/office/officeart/2011/layout/InterconnectedBlockProcess"/>
    <dgm:cxn modelId="{CDD76464-E295-449C-BAE0-5089AC0CEE29}" type="presParOf" srcId="{8A5655E1-3968-4243-8754-B4F657438BA5}" destId="{8334F55B-00DB-4C98-97F4-A244362F197A}" srcOrd="15" destOrd="0" presId="urn:microsoft.com/office/officeart/2011/layout/InterconnectedBlockProcess"/>
    <dgm:cxn modelId="{5F1A67B6-CD54-442F-9557-0AEC3D508CF1}" type="presParOf" srcId="{8334F55B-00DB-4C98-97F4-A244362F197A}" destId="{611275F1-17A1-4A08-93B3-B0F64CABBA7B}" srcOrd="0" destOrd="0" presId="urn:microsoft.com/office/officeart/2011/layout/InterconnectedBlockProcess"/>
    <dgm:cxn modelId="{AC39ADE7-A3FB-4E4F-9431-F9A8A8E4867D}" type="presParOf" srcId="{8A5655E1-3968-4243-8754-B4F657438BA5}" destId="{A97FEBA5-60FF-4965-8E3E-E77549881965}" srcOrd="16" destOrd="0" presId="urn:microsoft.com/office/officeart/2011/layout/InterconnectedBlockProcess"/>
    <dgm:cxn modelId="{9E6CA0D6-411E-411C-A7A6-0F3C0BA49395}" type="presParOf" srcId="{8A5655E1-3968-4243-8754-B4F657438BA5}" destId="{35A507BA-3175-4E83-B076-9FF7C48B28AC}"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EDCCF-C7B6-42C8-B06C-E896307D839B}" type="datetimeFigureOut">
              <a:rPr lang="en-US" smtClean="0"/>
              <a:t>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F50A4-1C80-4005-94C5-2ED3EC4F16F4}" type="slidenum">
              <a:rPr lang="en-US" smtClean="0"/>
              <a:t>‹#›</a:t>
            </a:fld>
            <a:endParaRPr lang="en-US"/>
          </a:p>
        </p:txBody>
      </p:sp>
    </p:spTree>
    <p:extLst>
      <p:ext uri="{BB962C8B-B14F-4D97-AF65-F5344CB8AC3E}">
        <p14:creationId xmlns:p14="http://schemas.microsoft.com/office/powerpoint/2010/main" val="386744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Welcome to </a:t>
            </a:r>
            <a:r>
              <a:rPr lang="en-US" sz="1200" i="1" kern="1200" dirty="0" smtClean="0">
                <a:solidFill>
                  <a:schemeClr val="tx1"/>
                </a:solidFill>
                <a:effectLst/>
                <a:latin typeface="+mn-lt"/>
                <a:ea typeface="+mn-ea"/>
                <a:cs typeface="+mn-cs"/>
              </a:rPr>
              <a:t>Professional Development 101: The Basics – Part 2. </a:t>
            </a:r>
            <a:r>
              <a:rPr lang="en-US" sz="1200" kern="1200" dirty="0" smtClean="0">
                <a:solidFill>
                  <a:schemeClr val="tx1"/>
                </a:solidFill>
                <a:effectLst/>
                <a:latin typeface="+mn-lt"/>
                <a:ea typeface="+mn-ea"/>
                <a:cs typeface="+mn-cs"/>
              </a:rPr>
              <a:t>This is the second part of the Professional Development Basics course.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My name is Bridget </a:t>
            </a:r>
            <a:r>
              <a:rPr lang="en-US" sz="1200" kern="1200" dirty="0" err="1" smtClean="0">
                <a:solidFill>
                  <a:schemeClr val="tx1"/>
                </a:solidFill>
                <a:effectLst/>
                <a:latin typeface="+mn-lt"/>
                <a:ea typeface="+mn-ea"/>
                <a:cs typeface="+mn-cs"/>
              </a:rPr>
              <a:t>Borgogna</a:t>
            </a:r>
            <a:r>
              <a:rPr lang="en-US" sz="1200" kern="1200" dirty="0" smtClean="0">
                <a:solidFill>
                  <a:schemeClr val="tx1"/>
                </a:solidFill>
                <a:effectLst/>
                <a:latin typeface="+mn-lt"/>
                <a:ea typeface="+mn-ea"/>
                <a:cs typeface="+mn-cs"/>
              </a:rPr>
              <a:t>, and I am a health education specialist and project officer at CDC’s Division of Population Health, School Health Branch. I’m joined by Melissa </a:t>
            </a:r>
            <a:r>
              <a:rPr lang="en-US" sz="1200" kern="1200" dirty="0" err="1" smtClean="0">
                <a:solidFill>
                  <a:schemeClr val="tx1"/>
                </a:solidFill>
                <a:effectLst/>
                <a:latin typeface="+mn-lt"/>
                <a:ea typeface="+mn-ea"/>
                <a:cs typeface="+mn-cs"/>
              </a:rPr>
              <a:t>Fahrenbruch</a:t>
            </a:r>
            <a:r>
              <a:rPr lang="en-US" sz="1200" kern="1200" dirty="0" smtClean="0">
                <a:solidFill>
                  <a:schemeClr val="tx1"/>
                </a:solidFill>
                <a:effectLst/>
                <a:latin typeface="+mn-lt"/>
                <a:ea typeface="+mn-ea"/>
                <a:cs typeface="+mn-cs"/>
              </a:rPr>
              <a:t>, who is the team lead for the Program and Professional Development team in the School Health Branch.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Hello. I’m looking forward to continuing on with Part 2.</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3</a:t>
            </a:fld>
            <a:endParaRPr lang="en-US"/>
          </a:p>
        </p:txBody>
      </p:sp>
    </p:spTree>
    <p:extLst>
      <p:ext uri="{BB962C8B-B14F-4D97-AF65-F5344CB8AC3E}">
        <p14:creationId xmlns:p14="http://schemas.microsoft.com/office/powerpoint/2010/main" val="290780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a:t>
            </a:r>
            <a:r>
              <a:rPr lang="en-US" sz="1200" kern="1200" dirty="0" smtClean="0">
                <a:solidFill>
                  <a:schemeClr val="tx1"/>
                </a:solidFill>
                <a:effectLst/>
                <a:latin typeface="+mn-lt"/>
                <a:ea typeface="+mn-ea"/>
                <a:cs typeface="+mn-cs"/>
              </a:rPr>
              <a:t>The delivery for in-person sessions can be the difference between an engaging or sleep-inducing event, whether it is training or facilitation.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14</a:t>
            </a:fld>
            <a:endParaRPr lang="en-US"/>
          </a:p>
        </p:txBody>
      </p:sp>
    </p:spTree>
    <p:extLst>
      <p:ext uri="{BB962C8B-B14F-4D97-AF65-F5344CB8AC3E}">
        <p14:creationId xmlns:p14="http://schemas.microsoft.com/office/powerpoint/2010/main" val="348088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To re-energize participants during training, you can: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Take a break. Do an energizer or an activity, alternating between activity, instruction, and discussion.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Physical activity breaks are perfect to do!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Break into pairs for a change of pace from whole-group discussion.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Think; Pair; Share is a good activity. This is where participants think individually about a topic, then collaborate in pairs to share ideas.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 tip to keep things moving during facilitated sessions is redirecting conversations and moving on to something else when participants become too involved in either the abstract or too much detail.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You can park the matter in a “parking lot,” “bike rack,” or something similar to return to the topic when participants are fresher.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 That’s right.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15</a:t>
            </a:fld>
            <a:endParaRPr lang="en-US"/>
          </a:p>
        </p:txBody>
      </p:sp>
    </p:spTree>
    <p:extLst>
      <p:ext uri="{BB962C8B-B14F-4D97-AF65-F5344CB8AC3E}">
        <p14:creationId xmlns:p14="http://schemas.microsoft.com/office/powerpoint/2010/main" val="204104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Let’s talk very briefly about team-teaching or co-facilitating. It’s always a good idea to know each other’s styles and rehearse before your event, if possible. Beyond that, it is important 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Clarify roles and expectations.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Agree on when and how to give feedback to each other.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 communication signals.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It’s also important to recognize that things could go wrong. An instructor or facilitator may need to intervene if it’s apparent that the co-facilitator is hindering the process.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If you have open and honest communication in advance about how you will handle conflict with each other, you’ll be better prepared to address the situation if it does happen. We have provided a “</a:t>
            </a:r>
            <a:r>
              <a:rPr lang="en-US" sz="1200" i="1" kern="1200" dirty="0" smtClean="0">
                <a:solidFill>
                  <a:schemeClr val="tx1"/>
                </a:solidFill>
                <a:effectLst/>
                <a:latin typeface="+mn-lt"/>
                <a:ea typeface="+mn-ea"/>
                <a:cs typeface="+mn-cs"/>
              </a:rPr>
              <a:t>Co-Facilitator Checklist</a:t>
            </a:r>
            <a:r>
              <a:rPr lang="en-US" sz="1200" kern="1200" dirty="0" smtClean="0">
                <a:solidFill>
                  <a:schemeClr val="tx1"/>
                </a:solidFill>
                <a:effectLst/>
                <a:latin typeface="+mn-lt"/>
                <a:ea typeface="+mn-ea"/>
                <a:cs typeface="+mn-cs"/>
              </a:rPr>
              <a:t>” that you might find helpful.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That’s a great tool, whether you are a trainer or a facilitator!</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16</a:t>
            </a:fld>
            <a:endParaRPr lang="en-US"/>
          </a:p>
        </p:txBody>
      </p:sp>
    </p:spTree>
    <p:extLst>
      <p:ext uri="{BB962C8B-B14F-4D97-AF65-F5344CB8AC3E}">
        <p14:creationId xmlns:p14="http://schemas.microsoft.com/office/powerpoint/2010/main" val="957543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Overall, important strategies to keep in mind when delivering training are: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an environment conducive to learning, such as a conversation circle where everyone can see each other and not have barriers like desks or tables in front of them.</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qualified professional development providers if you are not facilitating your own PD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Collect evaluation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more detailed list of strategies is available under Additional Resources.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 minute to review what we have discussed about the Deliver practice.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17</a:t>
            </a:fld>
            <a:endParaRPr lang="en-US"/>
          </a:p>
        </p:txBody>
      </p:sp>
    </p:spTree>
    <p:extLst>
      <p:ext uri="{BB962C8B-B14F-4D97-AF65-F5344CB8AC3E}">
        <p14:creationId xmlns:p14="http://schemas.microsoft.com/office/powerpoint/2010/main" val="217912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that brings us to the fifth PD Practice: Provide </a:t>
            </a:r>
            <a:r>
              <a:rPr lang="en-US" sz="1200" b="1" kern="1200" dirty="0"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 Support. It’s not over when your participants walk away after the PD activity! No, this is when their knowledge and skill levels will become strengthened because you provide continued, targeted follow-up support.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It’s important to point out that follow-up support does not include any new information, and it’s not just a matter of calling the participants after your event to see if they have any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Absolutely! In fact, support should be systematically planned during the design phase. I used the word “intentional” when I was describing the characteristics of good design in Part 1; follow-up support should be intentional as well!</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20</a:t>
            </a:fld>
            <a:endParaRPr lang="en-US"/>
          </a:p>
        </p:txBody>
      </p:sp>
    </p:spTree>
    <p:extLst>
      <p:ext uri="{BB962C8B-B14F-4D97-AF65-F5344CB8AC3E}">
        <p14:creationId xmlns:p14="http://schemas.microsoft.com/office/powerpoint/2010/main" val="76105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 good follow-up support strategy is very important to ensure transfer of learning. So, what’s </a:t>
            </a:r>
            <a:r>
              <a:rPr lang="en-US" sz="1200" b="1" kern="1200" dirty="0" smtClean="0">
                <a:solidFill>
                  <a:schemeClr val="tx1"/>
                </a:solidFill>
                <a:effectLst/>
                <a:latin typeface="+mn-lt"/>
                <a:ea typeface="+mn-ea"/>
                <a:cs typeface="+mn-cs"/>
              </a:rPr>
              <a:t>your</a:t>
            </a:r>
            <a:r>
              <a:rPr lang="en-US" sz="1200" kern="1200" dirty="0" smtClean="0">
                <a:solidFill>
                  <a:schemeClr val="tx1"/>
                </a:solidFill>
                <a:effectLst/>
                <a:latin typeface="+mn-lt"/>
                <a:ea typeface="+mn-ea"/>
                <a:cs typeface="+mn-cs"/>
              </a:rPr>
              <a:t> follow-up game plan? Let’s talk about the basic framework of a good game plan.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practice is so important that it’s worth noting that the planning you mentioned that is done during the design phase should include a documented plan for follow-up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That’s right. Your written Follow-Up Support Plan should have four components that, when put together, provide a complete picture that participants can agree to in advance. These are:</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summary that includes a brief time line.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section can be used as a checklist or even shared with your project officer.</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detailed description of support activities to be conducted before, during, and after your PD event.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way, there are no surprises. Your participants know what they are committing to prior to, during, and after the PD event.</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 action plan for implementation of new skills.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captures next steps and assigns responsibilities.</a:t>
            </a:r>
          </a:p>
          <a:p>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detailed time line that includes intervals of when support activities will be conducted.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Again, no surprises. In the past, I’ve recommended participants acknowledge their commitment to the process by indicating “Yes” on registration forms for PD events.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 lends itself to accountability, doesn’t it?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21</a:t>
            </a:fld>
            <a:endParaRPr lang="en-US"/>
          </a:p>
        </p:txBody>
      </p:sp>
    </p:spTree>
    <p:extLst>
      <p:ext uri="{BB962C8B-B14F-4D97-AF65-F5344CB8AC3E}">
        <p14:creationId xmlns:p14="http://schemas.microsoft.com/office/powerpoint/2010/main" val="66262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Remember the range of marketing options when we discussed the Marketing practice? Likewise, there are lots of options for your follow-up support as well, depending on your available resources in cost and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Looking at the continuum, you can see a range of activities—from low-cost, minimal time investments all the way to costly, time-intensive efforts. Starting on the left, low-cost examples include sending e-mail reminders or motivators to your participants or sending “</a:t>
            </a:r>
            <a:r>
              <a:rPr lang="en-US" sz="1200" i="1" kern="1200" dirty="0" smtClean="0">
                <a:solidFill>
                  <a:schemeClr val="tx1"/>
                </a:solidFill>
                <a:effectLst/>
                <a:latin typeface="+mn-lt"/>
                <a:ea typeface="+mn-ea"/>
                <a:cs typeface="+mn-cs"/>
              </a:rPr>
              <a:t>Letters to Myself</a:t>
            </a:r>
            <a:r>
              <a:rPr lang="en-US" sz="1200" kern="1200" dirty="0" smtClean="0">
                <a:solidFill>
                  <a:schemeClr val="tx1"/>
                </a:solidFill>
                <a:effectLst/>
                <a:latin typeface="+mn-lt"/>
                <a:ea typeface="+mn-ea"/>
                <a:cs typeface="+mn-cs"/>
              </a:rPr>
              <a:t>” that are generated by your participants during your PD event. Moving toward the middle, you can see how time and cost investments increase in examples like moderating an online discussion group or providing a podcast. The examples on the right represent high-cost, time-intensive activities, such as on-site coaching, advanced levels of training, or establishing professional learning communities.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22</a:t>
            </a:fld>
            <a:endParaRPr lang="en-US"/>
          </a:p>
        </p:txBody>
      </p:sp>
    </p:spTree>
    <p:extLst>
      <p:ext uri="{BB962C8B-B14F-4D97-AF65-F5344CB8AC3E}">
        <p14:creationId xmlns:p14="http://schemas.microsoft.com/office/powerpoint/2010/main" val="291789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Let’s review a hypothetical 14-month plan to show how support activities are spaced at intervals after your PD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two weeks: An initial e-mail that encourages participants to begin implementation, provides resources, and lists highlights from the training. Technical assistance is offered at this point.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one month: A website provides information and easy access to tools that participants can use to begin implementation.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three months: Action plans can be resent to remind participants of their intentions and commitment.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may prompt dialogue about their progress, and technical assistance can be offered once again to address potential barriers.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At seven months: A “booster” event provides additional resources and training on specific trouble spots that participants have identified in post-event evaluations.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Post-event evaluations are typically sent six months after the PD event. Evaluations after the booster provide feedback as well. It’s one more opportunity to collect data!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the way, the booster does not introduce any new information. It only reinforces content from the initial event.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That’s a good point! At ten months: Another e-mail can reinforce content again and continue to address the barriers identified at seven months.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is also a good time to offer technical assistance again and send out any self-assessment tools that were used during the PD event.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One year later: Phone interviews with team leads a year after the initial event provides an opportunity to share successes and discuss needs.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Don’t forget to follow-up with any needed resources that were identified during the call!</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14 months: How about sending out commendation letters? Participants should have lots to celebrate if they kept their commitments and took advantage of all the offers for technical assistance that you provided!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intervals may differ for you, but what we’re trying to emphasize is consistent, continued, and intentional contact during a specified time frame.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have some great Follow-Up Support tools in Additional Resources for you.</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Online Support Tools</a:t>
            </a:r>
            <a:r>
              <a:rPr lang="en-US" sz="1200" kern="1200" dirty="0" smtClean="0">
                <a:solidFill>
                  <a:schemeClr val="tx1"/>
                </a:solidFill>
                <a:effectLst/>
                <a:latin typeface="+mn-lt"/>
                <a:ea typeface="+mn-ea"/>
                <a:cs typeface="+mn-cs"/>
              </a:rPr>
              <a:t>” describes lots of different techniques to connect using online technologies.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And the “</a:t>
            </a:r>
            <a:r>
              <a:rPr lang="en-US" sz="1200" i="1" kern="1200" dirty="0" smtClean="0">
                <a:solidFill>
                  <a:schemeClr val="tx1"/>
                </a:solidFill>
                <a:effectLst/>
                <a:latin typeface="+mn-lt"/>
                <a:ea typeface="+mn-ea"/>
                <a:cs typeface="+mn-cs"/>
              </a:rPr>
              <a:t>Guide for Follow-Up Support Planning</a:t>
            </a:r>
            <a:r>
              <a:rPr lang="en-US" sz="1200" kern="1200" dirty="0" smtClean="0">
                <a:solidFill>
                  <a:schemeClr val="tx1"/>
                </a:solidFill>
                <a:effectLst/>
                <a:latin typeface="+mn-lt"/>
                <a:ea typeface="+mn-ea"/>
                <a:cs typeface="+mn-cs"/>
              </a:rPr>
              <a:t>” walks you through everything you need to consider as you develop your own plan.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We hope you take advantage of the wealth of resources we have for you in Additional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23</a:t>
            </a:fld>
            <a:endParaRPr lang="en-US"/>
          </a:p>
        </p:txBody>
      </p:sp>
    </p:spTree>
    <p:extLst>
      <p:ext uri="{BB962C8B-B14F-4D97-AF65-F5344CB8AC3E}">
        <p14:creationId xmlns:p14="http://schemas.microsoft.com/office/powerpoint/2010/main" val="1415971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As usual, you can find the comprehensive list of strategies in Additional Resources. Here are just a few for group settings: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Plan for follow-up support prior to each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Share expectations prior to and during the event.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support at appropriate intervals.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strategies are similar for technical assistance: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Plan for follow-up support during the initial provision of technical assistance.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Schedule follow-up support.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intentional follow-up support.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Before we move on to the final practice, let’s take a minute to review.</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24</a:t>
            </a:fld>
            <a:endParaRPr lang="en-US"/>
          </a:p>
        </p:txBody>
      </p:sp>
    </p:spTree>
    <p:extLst>
      <p:ext uri="{BB962C8B-B14F-4D97-AF65-F5344CB8AC3E}">
        <p14:creationId xmlns:p14="http://schemas.microsoft.com/office/powerpoint/2010/main" val="2931344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Finally, we have reached the last of the PD Practices, </a:t>
            </a:r>
            <a:r>
              <a:rPr lang="en-US" sz="1200" b="1" kern="1200" dirty="0" smtClean="0">
                <a:solidFill>
                  <a:schemeClr val="tx1"/>
                </a:solidFill>
                <a:effectLst/>
                <a:latin typeface="+mn-lt"/>
                <a:ea typeface="+mn-ea"/>
                <a:cs typeface="+mn-cs"/>
              </a:rPr>
              <a:t>Evaluate</a:t>
            </a:r>
            <a:r>
              <a:rPr lang="en-US" sz="1200" kern="1200" dirty="0" smtClean="0">
                <a:solidFill>
                  <a:schemeClr val="tx1"/>
                </a:solidFill>
                <a:effectLst/>
                <a:latin typeface="+mn-lt"/>
                <a:ea typeface="+mn-ea"/>
                <a:cs typeface="+mn-cs"/>
              </a:rPr>
              <a:t> Professional Development Processes. This is the process of systematically monitoring and evaluating your professional development events by collecting data and using it to improve future efforts.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goes beyond the standard evaluation form that participants typically fill out at the conclusion of most events. You want to be able to assess how they used the information you provided long after your event is over and what impact it had three, six, nine months, or even a year or more later. You want your participants to develop and use new skills and knowledge learned in your Professional Development event, but how can you know they are using what they have learned?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simple answer is to ask them! In other words, obtain their feedback and use it to evaluate your event. Evaluation is a powerful tool to help you determine if you need to refine your training designs to make your events more powerful and sustainable.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27</a:t>
            </a:fld>
            <a:endParaRPr lang="en-US"/>
          </a:p>
        </p:txBody>
      </p:sp>
    </p:spTree>
    <p:extLst>
      <p:ext uri="{BB962C8B-B14F-4D97-AF65-F5344CB8AC3E}">
        <p14:creationId xmlns:p14="http://schemas.microsoft.com/office/powerpoint/2010/main" val="181445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In Part 1, we introduced you to six Professional Development Practices and examined the first three practices: Sustain, Design, and Market. In  Part 2, we will continue with our discussion of the remaining three practices: Deliver, Follow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 and Evaluate.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Professional Development practices were developed in partnership with Rocky Mountain Center for Health Promotion and Education, or RMC Health.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By providing courses like this, we believe we can help you increase the skill-building capacity of your staff, as they work toward improving health and educational outcomes among youth.</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a:t>
            </a:fld>
            <a:endParaRPr lang="en-US"/>
          </a:p>
        </p:txBody>
      </p:sp>
    </p:spTree>
    <p:extLst>
      <p:ext uri="{BB962C8B-B14F-4D97-AF65-F5344CB8AC3E}">
        <p14:creationId xmlns:p14="http://schemas.microsoft.com/office/powerpoint/2010/main" val="266879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data you collect can be used for future professional development planning, to make revisions to your technical assistance protocols, and to report indicators of success to your stakeholders.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There are several data collection methods to measure the success of your PD events.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Two methods we will talk about are using pre- and post-questionnaires and evaluation forms now.</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28</a:t>
            </a:fld>
            <a:endParaRPr lang="en-US"/>
          </a:p>
        </p:txBody>
      </p:sp>
    </p:spTree>
    <p:extLst>
      <p:ext uri="{BB962C8B-B14F-4D97-AF65-F5344CB8AC3E}">
        <p14:creationId xmlns:p14="http://schemas.microsoft.com/office/powerpoint/2010/main" val="1814715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Traditionally, participants complete a pre-questionnaire on a set of items before training and then complete a post-questionnaire on the same set of items using the same rating scale at the end of the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assumption is that the difference in reported awareness, knowledge, or confidence between the pre- and post-questionnaires represents the effects of the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but in recent years research has shown that this method may underestimate the impact of training. Participants frequently overestimate their knowledge or skills on the pre-assessment! As a result, the difference in pre- and post-responses will be biased because of overestimating the original competency.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29</a:t>
            </a:fld>
            <a:endParaRPr lang="en-US"/>
          </a:p>
        </p:txBody>
      </p:sp>
    </p:spTree>
    <p:extLst>
      <p:ext uri="{BB962C8B-B14F-4D97-AF65-F5344CB8AC3E}">
        <p14:creationId xmlns:p14="http://schemas.microsoft.com/office/powerpoint/2010/main" val="3448379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 better method is what is called the “retrospective pre-post method.” Participants complete one questionnaire at the end of the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Yes, they are asked to estimate, retrospectively, their knowledge or skill level before the training and then to assess it now, after the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This lessens the probability of bias because the participants use the same frame of reference to answer both pre-and post-questions.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 data you collect will only be as good as the questions you ask.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That’s so true. Careful wording is important, but remember when we were talking about developing objectives during the Design practice? Starting with a set of clear learning objectives is THE most important element of good evaluation because it is those objectives that are the basis for measuring participant change.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30</a:t>
            </a:fld>
            <a:endParaRPr lang="en-US"/>
          </a:p>
        </p:txBody>
      </p:sp>
    </p:spTree>
    <p:extLst>
      <p:ext uri="{BB962C8B-B14F-4D97-AF65-F5344CB8AC3E}">
        <p14:creationId xmlns:p14="http://schemas.microsoft.com/office/powerpoint/2010/main" val="1387980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General guidelines for designing a good retrospective pre-post questionnaire are:</a:t>
            </a:r>
          </a:p>
          <a:p>
            <a:pPr lvl="0"/>
            <a:r>
              <a:rPr lang="en-US" sz="1200" kern="1200" dirty="0" smtClean="0">
                <a:solidFill>
                  <a:schemeClr val="tx1"/>
                </a:solidFill>
                <a:effectLst/>
                <a:latin typeface="+mn-lt"/>
                <a:ea typeface="+mn-ea"/>
                <a:cs typeface="+mn-cs"/>
              </a:rPr>
              <a:t>Use concise instructions that clearly guide the respondent in what to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is a good time to remind the respondent to provide two answers for each question: one for past assessment of knowledge, skills, and attitudes and one for a current assessment.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Place the pre-training question first on the form.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There’s less confusion that way.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 Format the questionnaire in a way that helps respondents understand what they are being asked to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For example, use shading, font styles, and question layouts that call attention to the pre-post ratings.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31</a:t>
            </a:fld>
            <a:endParaRPr lang="en-US"/>
          </a:p>
        </p:txBody>
      </p:sp>
    </p:spTree>
    <p:extLst>
      <p:ext uri="{BB962C8B-B14F-4D97-AF65-F5344CB8AC3E}">
        <p14:creationId xmlns:p14="http://schemas.microsoft.com/office/powerpoint/2010/main" val="1814341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Another method to collect data is the evaluation form. Good design includes options for both quantitative and qualitative responses; that is, developing both direct and open-ended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Quantitative response options can take the form of yes-no answers, checklists, and rating scales.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Exactly! </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32</a:t>
            </a:fld>
            <a:endParaRPr lang="en-US"/>
          </a:p>
        </p:txBody>
      </p:sp>
    </p:spTree>
    <p:extLst>
      <p:ext uri="{BB962C8B-B14F-4D97-AF65-F5344CB8AC3E}">
        <p14:creationId xmlns:p14="http://schemas.microsoft.com/office/powerpoint/2010/main" val="2372615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When developing questions for quantitative responses, a couple of things to keep in mind are: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Make response options as clear as possible.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Standardize response categories and scales to make them uniformly consistent.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Avoid biased words or phrases and jargon.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Ensure response options are linked to an item that expresses a single issue.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This makes interpretation of responses generally straightforward.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Qualitative or narrative responses to open-ended questions provide opportunities for participants to share detailed comments or information that was not addressed in previous questions.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It also provides you with an opportunity to ask additional questions for follow-up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resource we’ve provided to help you develop your evaluation questions is the “Data Collection Framework.”</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33</a:t>
            </a:fld>
            <a:endParaRPr lang="en-US"/>
          </a:p>
        </p:txBody>
      </p:sp>
    </p:spTree>
    <p:extLst>
      <p:ext uri="{BB962C8B-B14F-4D97-AF65-F5344CB8AC3E}">
        <p14:creationId xmlns:p14="http://schemas.microsoft.com/office/powerpoint/2010/main" val="115858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Finally, key strategies to implement include: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 a plan to measure your stated objectives.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Identify or create instruments to collect evaluation data.</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Collect process and outcome data.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As always, refer to the list of strategies in Additional Resources. Also, check out the “Five Critical Levels of Evaluation” to help you determine how far you want to go with the evaluation of your PD event.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We have now covered the rest of the PD Practices. Let’s do one more exercise to go over the Evaluate practice before we wrap up.</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34</a:t>
            </a:fld>
            <a:endParaRPr lang="en-US"/>
          </a:p>
        </p:txBody>
      </p:sp>
    </p:spTree>
    <p:extLst>
      <p:ext uri="{BB962C8B-B14F-4D97-AF65-F5344CB8AC3E}">
        <p14:creationId xmlns:p14="http://schemas.microsoft.com/office/powerpoint/2010/main" val="1553280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t>
            </a:r>
            <a:r>
              <a:rPr lang="en-US" sz="1200" kern="1200" smtClean="0">
                <a:solidFill>
                  <a:schemeClr val="tx1"/>
                </a:solidFill>
                <a:effectLst/>
                <a:latin typeface="+mn-lt"/>
                <a:ea typeface="+mn-ea"/>
                <a:cs typeface="+mn-cs"/>
              </a:rPr>
              <a:t>: Remember, </a:t>
            </a:r>
            <a:r>
              <a:rPr lang="en-US" sz="1200" kern="1200" dirty="0" smtClean="0">
                <a:solidFill>
                  <a:schemeClr val="tx1"/>
                </a:solidFill>
                <a:effectLst/>
                <a:latin typeface="+mn-lt"/>
                <a:ea typeface="+mn-ea"/>
                <a:cs typeface="+mn-cs"/>
              </a:rPr>
              <a:t>we started our discussion of Professional Development basics by introducing you to the six PD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 1, we talked about how </a:t>
            </a:r>
            <a:r>
              <a:rPr lang="en-US" sz="1200" b="1" kern="1200" dirty="0" smtClean="0">
                <a:solidFill>
                  <a:schemeClr val="tx1"/>
                </a:solidFill>
                <a:effectLst/>
                <a:latin typeface="+mn-lt"/>
                <a:ea typeface="+mn-ea"/>
                <a:cs typeface="+mn-cs"/>
              </a:rPr>
              <a:t>sustaining</a:t>
            </a:r>
            <a:r>
              <a:rPr lang="en-US" sz="1200" kern="1200" dirty="0" smtClean="0">
                <a:solidFill>
                  <a:schemeClr val="tx1"/>
                </a:solidFill>
                <a:effectLst/>
                <a:latin typeface="+mn-lt"/>
                <a:ea typeface="+mn-ea"/>
                <a:cs typeface="+mn-cs"/>
              </a:rPr>
              <a:t> a PD infrastructure builds capacity and how PD Practices allow you to </a:t>
            </a:r>
            <a:r>
              <a:rPr lang="en-US" sz="1200" b="1"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instructionally sound activities under optimal conditions. We also talked about how to </a:t>
            </a:r>
            <a:r>
              <a:rPr lang="en-US" sz="1200" b="1" kern="1200" dirty="0" smtClean="0">
                <a:solidFill>
                  <a:schemeClr val="tx1"/>
                </a:solidFill>
                <a:effectLst/>
                <a:latin typeface="+mn-lt"/>
                <a:ea typeface="+mn-ea"/>
                <a:cs typeface="+mn-cs"/>
              </a:rPr>
              <a:t>market</a:t>
            </a:r>
            <a:r>
              <a:rPr lang="en-US" sz="1200" kern="1200" dirty="0" smtClean="0">
                <a:solidFill>
                  <a:schemeClr val="tx1"/>
                </a:solidFill>
                <a:effectLst/>
                <a:latin typeface="+mn-lt"/>
                <a:ea typeface="+mn-ea"/>
                <a:cs typeface="+mn-cs"/>
              </a:rPr>
              <a:t> your PD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 2, you learned some </a:t>
            </a:r>
            <a:r>
              <a:rPr lang="en-US" sz="1200" b="1" kern="1200" dirty="0" smtClean="0">
                <a:solidFill>
                  <a:schemeClr val="tx1"/>
                </a:solidFill>
                <a:effectLst/>
                <a:latin typeface="+mn-lt"/>
                <a:ea typeface="+mn-ea"/>
                <a:cs typeface="+mn-cs"/>
              </a:rPr>
              <a:t>delivery</a:t>
            </a:r>
            <a:r>
              <a:rPr lang="en-US" sz="1200" kern="1200" dirty="0" smtClean="0">
                <a:solidFill>
                  <a:schemeClr val="tx1"/>
                </a:solidFill>
                <a:effectLst/>
                <a:latin typeface="+mn-lt"/>
                <a:ea typeface="+mn-ea"/>
                <a:cs typeface="+mn-cs"/>
              </a:rPr>
              <a:t> tips to make your offerings streamlined, responsive, and timely, and you learned about the importance of </a:t>
            </a:r>
            <a:r>
              <a:rPr lang="en-US" sz="1200" b="1" kern="1200" dirty="0" smtClean="0">
                <a:solidFill>
                  <a:schemeClr val="tx1"/>
                </a:solidFill>
                <a:effectLst/>
                <a:latin typeface="+mn-lt"/>
                <a:ea typeface="+mn-ea"/>
                <a:cs typeface="+mn-cs"/>
              </a:rPr>
              <a:t>follow-up</a:t>
            </a:r>
            <a:r>
              <a:rPr lang="en-US" sz="1200" kern="1200" dirty="0" smtClean="0">
                <a:solidFill>
                  <a:schemeClr val="tx1"/>
                </a:solidFill>
                <a:effectLst/>
                <a:latin typeface="+mn-lt"/>
                <a:ea typeface="+mn-ea"/>
                <a:cs typeface="+mn-cs"/>
              </a:rPr>
              <a:t> efforts and </a:t>
            </a:r>
            <a:r>
              <a:rPr lang="en-US" sz="1200" b="1" kern="1200" dirty="0" smtClean="0">
                <a:solidFill>
                  <a:schemeClr val="tx1"/>
                </a:solidFill>
                <a:effectLst/>
                <a:latin typeface="+mn-lt"/>
                <a:ea typeface="+mn-ea"/>
                <a:cs typeface="+mn-cs"/>
              </a:rPr>
              <a:t>evaluation</a:t>
            </a:r>
            <a:r>
              <a:rPr lang="en-US" sz="1200" kern="1200" dirty="0" smtClean="0">
                <a:solidFill>
                  <a:schemeClr val="tx1"/>
                </a:solidFill>
                <a:effectLst/>
                <a:latin typeface="+mn-lt"/>
                <a:ea typeface="+mn-ea"/>
                <a:cs typeface="+mn-cs"/>
              </a:rPr>
              <a:t> to allow for continuous improvement.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37</a:t>
            </a:fld>
            <a:endParaRPr lang="en-US"/>
          </a:p>
        </p:txBody>
      </p:sp>
    </p:spTree>
    <p:extLst>
      <p:ext uri="{BB962C8B-B14F-4D97-AF65-F5344CB8AC3E}">
        <p14:creationId xmlns:p14="http://schemas.microsoft.com/office/powerpoint/2010/main" val="170728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Throughout this course, I’ve given you several sneak previews about the next course in the series, “</a:t>
            </a:r>
            <a:r>
              <a:rPr lang="en-US" sz="1200" i="1" kern="1200" dirty="0" smtClean="0">
                <a:solidFill>
                  <a:schemeClr val="tx1"/>
                </a:solidFill>
                <a:effectLst/>
                <a:latin typeface="+mn-lt"/>
                <a:ea typeface="+mn-ea"/>
                <a:cs typeface="+mn-cs"/>
              </a:rPr>
              <a:t>Professional Development 201: From Basic to Dynamic</a:t>
            </a:r>
            <a:r>
              <a:rPr lang="en-US" sz="1200" kern="1200" dirty="0" smtClean="0">
                <a:solidFill>
                  <a:schemeClr val="tx1"/>
                </a:solidFill>
                <a:effectLst/>
                <a:latin typeface="+mn-lt"/>
                <a:ea typeface="+mn-ea"/>
                <a:cs typeface="+mn-cs"/>
              </a:rPr>
              <a:t>.” I hope that has piqued your interest to participate!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PD201 will build on what we presented today, going further into adult learning principles, facilitation tips for online delivery, and lots of information on developing webinars, from pre-production to post-production.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end with a final activity that you can use to help you get started on using the PD Practices we’ve discussed today.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38</a:t>
            </a:fld>
            <a:endParaRPr lang="en-US"/>
          </a:p>
        </p:txBody>
      </p:sp>
    </p:spTree>
    <p:extLst>
      <p:ext uri="{BB962C8B-B14F-4D97-AF65-F5344CB8AC3E}">
        <p14:creationId xmlns:p14="http://schemas.microsoft.com/office/powerpoint/2010/main" val="1033600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 Thank you so much for participating in “</a:t>
            </a:r>
            <a:r>
              <a:rPr lang="en-US" sz="1200" i="1" kern="1200" dirty="0" smtClean="0">
                <a:solidFill>
                  <a:schemeClr val="tx1"/>
                </a:solidFill>
                <a:effectLst/>
                <a:latin typeface="+mn-lt"/>
                <a:ea typeface="+mn-ea"/>
                <a:cs typeface="+mn-cs"/>
              </a:rPr>
              <a:t>Professional Development 101: The Basics</a:t>
            </a:r>
            <a:r>
              <a:rPr lang="en-US" sz="1200" kern="1200" dirty="0" smtClean="0">
                <a:solidFill>
                  <a:schemeClr val="tx1"/>
                </a:solidFill>
                <a:effectLst/>
                <a:latin typeface="+mn-lt"/>
                <a:ea typeface="+mn-ea"/>
                <a:cs typeface="+mn-cs"/>
              </a:rPr>
              <a:t>.” We hope you’ve enjoyed it as much as we have.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40</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points we’ll cover over the next hour.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We will briefly review the first three practices and then dig deeper to understand the remaining three practices: Deliver, Follow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 and Evaluate. As we go, we will highlight characteristics of effective use and share key strategies for the remaining practices.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Throughout the course, you’ll have opportunities to review, get more information, and test your knowledge. You can print out a certificate of completion at the end, and we’ll want to know your opinions about the course before we wrap up this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right, let’s get started!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5</a:t>
            </a:fld>
            <a:endParaRPr lang="en-US"/>
          </a:p>
        </p:txBody>
      </p:sp>
    </p:spTree>
    <p:extLst>
      <p:ext uri="{BB962C8B-B14F-4D97-AF65-F5344CB8AC3E}">
        <p14:creationId xmlns:p14="http://schemas.microsoft.com/office/powerpoint/2010/main" val="217488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Please take a few minutes to let us know what you thought of the course. We value your feedback and will use it for continuous improvement, as we continue to develop courses of interest.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F50A4-1C80-4005-94C5-2ED3EC4F16F4}" type="slidenum">
              <a:rPr lang="en-US" smtClean="0"/>
              <a:t>41</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Before you go, you can download a Certificate of Completion. Take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Take care!</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42</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Let’s begin with a review of the Sustain, Design, and Market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 1, we talked about the Sustain practice as being the underlying foundation for all the other practices because it provides the framework for your professional development program. A solid framework establishes the standard of practice for building and sustaining a strong PD infrastructure.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talked about how important it is to start with effective training objectives and thoughtful planning about the </a:t>
            </a:r>
            <a:r>
              <a:rPr lang="en-US" sz="1200" i="1"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of the event when we talked about the Design practice. We also talked about keeping adult learning principles in mind and systematically planning for follow-up support  during the design phase.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we provided some marketing tips to reach your audience. We used the Marketing Continuum to illustrate various marketing options, from low-cost, minimal time investments to costly, time-intensive efforts to employ marketing tactics to capture the attention of your target audience.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If you haven’t taken Part 1 of this course, we highly recommend it so that by the end of this course, you have a complete picture of the six professional development practices.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7</a:t>
            </a:fld>
            <a:endParaRPr lang="en-US"/>
          </a:p>
        </p:txBody>
      </p:sp>
    </p:spTree>
    <p:extLst>
      <p:ext uri="{BB962C8B-B14F-4D97-AF65-F5344CB8AC3E}">
        <p14:creationId xmlns:p14="http://schemas.microsoft.com/office/powerpoint/2010/main" val="321073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t>
            </a:r>
            <a:r>
              <a:rPr lang="en-US" baseline="0" dirty="0" smtClean="0"/>
              <a:t> </a:t>
            </a:r>
            <a:r>
              <a:rPr lang="en-US" sz="1200" kern="1200" dirty="0" smtClean="0">
                <a:solidFill>
                  <a:schemeClr val="tx1"/>
                </a:solidFill>
                <a:effectLst/>
                <a:latin typeface="+mn-lt"/>
                <a:ea typeface="+mn-ea"/>
                <a:cs typeface="+mn-cs"/>
              </a:rPr>
              <a:t>We are now ready to dig in to the remaining practices: Deliver, Follow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 and Evaluate.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8</a:t>
            </a:fld>
            <a:endParaRPr lang="en-US"/>
          </a:p>
        </p:txBody>
      </p:sp>
    </p:spTree>
    <p:extLst>
      <p:ext uri="{BB962C8B-B14F-4D97-AF65-F5344CB8AC3E}">
        <p14:creationId xmlns:p14="http://schemas.microsoft.com/office/powerpoint/2010/main" val="30430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t>
            </a:r>
            <a:r>
              <a:rPr lang="en-US" sz="1200" kern="1200" dirty="0" smtClean="0">
                <a:solidFill>
                  <a:schemeClr val="tx1"/>
                </a:solidFill>
                <a:effectLst/>
                <a:latin typeface="+mn-lt"/>
                <a:ea typeface="+mn-ea"/>
                <a:cs typeface="+mn-cs"/>
              </a:rPr>
              <a:t>We will start with the fourth PD Practice, </a:t>
            </a:r>
            <a:r>
              <a:rPr lang="en-US" sz="1200" b="1" kern="1200" dirty="0" smtClean="0">
                <a:solidFill>
                  <a:schemeClr val="tx1"/>
                </a:solidFill>
                <a:effectLst/>
                <a:latin typeface="+mn-lt"/>
                <a:ea typeface="+mn-ea"/>
                <a:cs typeface="+mn-cs"/>
              </a:rPr>
              <a:t>Deliver</a:t>
            </a:r>
            <a:r>
              <a:rPr lang="en-US" sz="1200" kern="1200" dirty="0" smtClean="0">
                <a:solidFill>
                  <a:schemeClr val="tx1"/>
                </a:solidFill>
                <a:effectLst/>
                <a:latin typeface="+mn-lt"/>
                <a:ea typeface="+mn-ea"/>
                <a:cs typeface="+mn-cs"/>
              </a:rPr>
              <a:t> Professional Development. This is the execution phase of all the effective training and technical assistance that you have designed and marketed. Now is your opportunity to impact learning and create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Activities are delivered in a variety of ways, from in-person to online, but an awareness of adult learning principles is essential, regardless of the format, to engage participants and bring the training to life.</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10</a:t>
            </a:fld>
            <a:endParaRPr lang="en-US"/>
          </a:p>
        </p:txBody>
      </p:sp>
    </p:spTree>
    <p:extLst>
      <p:ext uri="{BB962C8B-B14F-4D97-AF65-F5344CB8AC3E}">
        <p14:creationId xmlns:p14="http://schemas.microsoft.com/office/powerpoint/2010/main" val="27453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For this portion of the PD series, we’ll focus on in-person delivery.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 is a sneak preview of the next course in the series: we’ll go into online delivery techniques in “</a:t>
            </a:r>
            <a:r>
              <a:rPr lang="en-US" sz="1200" i="1" kern="1200" dirty="0" smtClean="0">
                <a:solidFill>
                  <a:schemeClr val="tx1"/>
                </a:solidFill>
                <a:effectLst/>
                <a:latin typeface="+mn-lt"/>
                <a:ea typeface="+mn-ea"/>
                <a:cs typeface="+mn-cs"/>
              </a:rPr>
              <a:t>From Basic to Dynamic.</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first, let’s talk about adult learning principles because it is so important to incorporate these principles to enhance learning.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Adult learning theory has been around since the 1970’s. While the principles may vary in phrasing, they have remained consistent in substance.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because they really do work when educators and trainers implement them.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 1, we talked about keeping adult learning principles in mind during the design phase. Well, it is just as important to incorporate adult learning principles during delivery as well.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talked about building upon previous experience. This may be the most important principle because adults enter any training activity with some level of prior knowledge and significant life experience that impact their perceptions.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We should capitalize on that rich experience. Drawing out prior experiences sometimes uncovers inaccurate information that people think is correct. This is the largest impediment to new learning!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Excellent point! We also talked about creating a safe and supportive environment. Learning new stuff can be a vulnerable experience, so a great delivery technique is to support learning with low-risk activities, presented in a strategic sequence.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Like going from simple to complex concepts, or doing group activities before flying solo.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The last item I want to go over again is the opportunity to practice. It is so important for adults to be able to practice the new skill learned because that is what increases the likelihood of behavior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Yes, learning activities move the participants beyond the cognitive learning skills of integrating new information intellectually. Activities foster exploration to enhance learning.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Right!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11</a:t>
            </a:fld>
            <a:endParaRPr lang="en-US"/>
          </a:p>
        </p:txBody>
      </p:sp>
    </p:spTree>
    <p:extLst>
      <p:ext uri="{BB962C8B-B14F-4D97-AF65-F5344CB8AC3E}">
        <p14:creationId xmlns:p14="http://schemas.microsoft.com/office/powerpoint/2010/main" val="341607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 The difference between training and facilitation is a grey area, and many people use the two terms interchangeably. But there are distinct differences between the two.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Training involves moving from unknowns to knowns to meet objectives that were established beforehand. It focuses on a specific set of skills or knowledge that can be applied in the workplace. Both outcomes and steps to meet the objectives are determined before training begins.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 Trainers might use a facilitative style where they act as a guide, but if the purpose of the session is for participants to acquire knowledge and skill, it is still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Absolutely! Facilitation is the exact opposite because it involves moving from the knowns to the unknowns. It is a process where participants start with information about a topic or problem and work toward an outcome. The outcome is not set when the facilitation process begins. Instead, it emerges as the group works on the situation through open discussion in a safe environment. The facilitator creates the nurturing environment where participants can be honest and where discussion can take place without fear of being bullied or ridiculed.</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12</a:t>
            </a:fld>
            <a:endParaRPr lang="en-US"/>
          </a:p>
        </p:txBody>
      </p:sp>
    </p:spTree>
    <p:extLst>
      <p:ext uri="{BB962C8B-B14F-4D97-AF65-F5344CB8AC3E}">
        <p14:creationId xmlns:p14="http://schemas.microsoft.com/office/powerpoint/2010/main" val="347848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 So, an example of training might be how to create documents in Excel, while an example of facilitation might be a discussion of which software to use to create the document. The main distinction between training and facilitating is in attitude. Trainers operate from a pre-established plan to direct participants to a specified outcome, while facilitators are driven by the nature of the interactions among participants.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Yes, other distinctions are noted on this chart.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13</a:t>
            </a:fld>
            <a:endParaRPr lang="en-US"/>
          </a:p>
        </p:txBody>
      </p:sp>
    </p:spTree>
    <p:extLst>
      <p:ext uri="{BB962C8B-B14F-4D97-AF65-F5344CB8AC3E}">
        <p14:creationId xmlns:p14="http://schemas.microsoft.com/office/powerpoint/2010/main" val="317935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7201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87944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7678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CD1F2-FA14-4528-87EF-8D2EE691D1F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3339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CD1F2-FA14-4528-87EF-8D2EE691D1F1}" type="datetimeFigureOut">
              <a:rPr lang="en-US" smtClean="0"/>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23938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5CD1F2-FA14-4528-87EF-8D2EE691D1F1}"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47578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5CD1F2-FA14-4528-87EF-8D2EE691D1F1}" type="datetimeFigureOut">
              <a:rPr lang="en-US" smtClean="0"/>
              <a:t>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55687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5CD1F2-FA14-4528-87EF-8D2EE691D1F1}" type="datetimeFigureOut">
              <a:rPr lang="en-US" smtClean="0"/>
              <a:t>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86188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CD1F2-FA14-4528-87EF-8D2EE691D1F1}" type="datetimeFigureOut">
              <a:rPr lang="en-US" smtClean="0"/>
              <a:t>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34956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2414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838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BFE">
            <a:alpha val="96078"/>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CD1F2-FA14-4528-87EF-8D2EE691D1F1}" type="datetimeFigureOut">
              <a:rPr lang="en-US" smtClean="0"/>
              <a:t>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39630-0466-4522-B4CB-C44AD874023A}" type="slidenum">
              <a:rPr lang="en-US" smtClean="0"/>
              <a:t>‹#›</a:t>
            </a:fld>
            <a:endParaRPr lang="en-US"/>
          </a:p>
        </p:txBody>
      </p:sp>
    </p:spTree>
    <p:extLst>
      <p:ext uri="{BB962C8B-B14F-4D97-AF65-F5344CB8AC3E}">
        <p14:creationId xmlns:p14="http://schemas.microsoft.com/office/powerpoint/2010/main" val="150409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orausurvey.orau.org/n/PD101b.aspx"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353" r="9529" b="6242"/>
          <a:stretch/>
        </p:blipFill>
        <p:spPr>
          <a:xfrm>
            <a:off x="0" y="-11652"/>
            <a:ext cx="9144000" cy="6885457"/>
          </a:xfrm>
          <a:prstGeom prst="rect">
            <a:avLst/>
          </a:prstGeom>
        </p:spPr>
      </p:pic>
      <p:sp>
        <p:nvSpPr>
          <p:cNvPr id="6" name="Subtitle 5"/>
          <p:cNvSpPr>
            <a:spLocks noGrp="1"/>
          </p:cNvSpPr>
          <p:nvPr>
            <p:ph type="subTitle" idx="1"/>
          </p:nvPr>
        </p:nvSpPr>
        <p:spPr/>
        <p:txBody>
          <a:bodyPr>
            <a:normAutofit/>
          </a:bodyPr>
          <a:lstStyle/>
          <a:p>
            <a:r>
              <a:rPr lang="en-US" sz="2400" dirty="0" smtClean="0">
                <a:solidFill>
                  <a:schemeClr val="bg1"/>
                </a:solidFill>
              </a:rPr>
              <a:t>A Professional Development Series from the</a:t>
            </a:r>
          </a:p>
          <a:p>
            <a:r>
              <a:rPr lang="en-US" sz="2400" dirty="0" smtClean="0">
                <a:solidFill>
                  <a:schemeClr val="bg1"/>
                </a:solidFill>
              </a:rPr>
              <a:t>CDC’s Division of Population Health</a:t>
            </a:r>
          </a:p>
          <a:p>
            <a:r>
              <a:rPr lang="en-US" sz="2400" dirty="0" smtClean="0">
                <a:solidFill>
                  <a:schemeClr val="bg1"/>
                </a:solidFill>
              </a:rPr>
              <a:t>School Health Branch</a:t>
            </a:r>
            <a:endParaRPr lang="en-US" sz="2400" dirty="0">
              <a:solidFill>
                <a:schemeClr val="bg1"/>
              </a:solidFill>
            </a:endParaRPr>
          </a:p>
        </p:txBody>
      </p:sp>
      <p:sp>
        <p:nvSpPr>
          <p:cNvPr id="5" name="Title 4"/>
          <p:cNvSpPr>
            <a:spLocks noGrp="1"/>
          </p:cNvSpPr>
          <p:nvPr>
            <p:ph type="ctrTitle"/>
          </p:nvPr>
        </p:nvSpPr>
        <p:spPr>
          <a:xfrm>
            <a:off x="685800" y="1066800"/>
            <a:ext cx="7772400" cy="1470025"/>
          </a:xfrm>
        </p:spPr>
        <p:txBody>
          <a:bodyPr/>
          <a:lstStyle/>
          <a:p>
            <a:r>
              <a:rPr lang="en-US" b="1" dirty="0" smtClean="0">
                <a:solidFill>
                  <a:schemeClr val="bg1"/>
                </a:solidFill>
              </a:rPr>
              <a:t>Professional Development 101:</a:t>
            </a:r>
            <a:br>
              <a:rPr lang="en-US" b="1" dirty="0" smtClean="0">
                <a:solidFill>
                  <a:schemeClr val="bg1"/>
                </a:solidFill>
              </a:rPr>
            </a:br>
            <a:r>
              <a:rPr lang="en-US" b="1" dirty="0" smtClean="0">
                <a:solidFill>
                  <a:schemeClr val="bg1"/>
                </a:solidFill>
              </a:rPr>
              <a:t>The Basics – Part 2</a:t>
            </a:r>
            <a:endParaRPr lang="en-US" b="1" dirty="0">
              <a:solidFill>
                <a:schemeClr val="bg1"/>
              </a:solidFill>
            </a:endParaRPr>
          </a:p>
        </p:txBody>
      </p:sp>
    </p:spTree>
    <p:extLst>
      <p:ext uri="{BB962C8B-B14F-4D97-AF65-F5344CB8AC3E}">
        <p14:creationId xmlns:p14="http://schemas.microsoft.com/office/powerpoint/2010/main" val="366518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543800" cy="1143000"/>
          </a:xfrm>
        </p:spPr>
        <p:txBody>
          <a:bodyPr>
            <a:normAutofit fontScale="90000"/>
          </a:bodyPr>
          <a:lstStyle/>
          <a:p>
            <a:pPr algn="l"/>
            <a:r>
              <a:rPr lang="en-US" b="1" dirty="0" smtClean="0">
                <a:solidFill>
                  <a:schemeClr val="accent1">
                    <a:lumMod val="75000"/>
                  </a:schemeClr>
                </a:solidFill>
              </a:rPr>
              <a:t>Deliver Professional Development</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a:t>Execution phase</a:t>
            </a:r>
          </a:p>
          <a:p>
            <a:r>
              <a:rPr lang="en-US" dirty="0"/>
              <a:t>Opportunity to impact learning and create change</a:t>
            </a:r>
          </a:p>
          <a:p>
            <a:r>
              <a:rPr lang="en-US" dirty="0"/>
              <a:t>Delivered in a variety of ways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1" y="76200"/>
            <a:ext cx="1361169" cy="1371600"/>
          </a:xfrm>
          <a:prstGeom prst="rect">
            <a:avLst/>
          </a:prstGeom>
        </p:spPr>
      </p:pic>
    </p:spTree>
    <p:extLst>
      <p:ext uri="{BB962C8B-B14F-4D97-AF65-F5344CB8AC3E}">
        <p14:creationId xmlns:p14="http://schemas.microsoft.com/office/powerpoint/2010/main" val="3571062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Adult Learning Principles Revisited</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Experience is respected and built upon</a:t>
            </a:r>
          </a:p>
          <a:p>
            <a:pPr lvl="0"/>
            <a:r>
              <a:rPr lang="en-US" dirty="0"/>
              <a:t>Safe and supportive learning environment </a:t>
            </a:r>
          </a:p>
          <a:p>
            <a:r>
              <a:rPr lang="en-US" dirty="0"/>
              <a:t>Opportunities to practice skills and apply new knowledge</a:t>
            </a:r>
          </a:p>
        </p:txBody>
      </p:sp>
      <p:pic>
        <p:nvPicPr>
          <p:cNvPr id="4" name="Picture 3"/>
          <p:cNvPicPr/>
          <p:nvPr/>
        </p:nvPicPr>
        <p:blipFill rotWithShape="1">
          <a:blip r:embed="rId3"/>
          <a:srcRect r="2074"/>
          <a:stretch/>
        </p:blipFill>
        <p:spPr>
          <a:xfrm>
            <a:off x="3662362" y="3810000"/>
            <a:ext cx="4397905"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0347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solidFill>
                  <a:schemeClr val="accent1">
                    <a:lumMod val="75000"/>
                  </a:schemeClr>
                </a:solidFill>
              </a:rPr>
              <a:t>Training Versus Facilitation</a:t>
            </a:r>
            <a:endParaRPr lang="en-US" b="1" dirty="0">
              <a:solidFill>
                <a:schemeClr val="accent1">
                  <a:lumMod val="75000"/>
                </a:schemeClr>
              </a:solidFill>
            </a:endParaRPr>
          </a:p>
        </p:txBody>
      </p:sp>
      <p:sp>
        <p:nvSpPr>
          <p:cNvPr id="5" name="Text Placeholder 4"/>
          <p:cNvSpPr>
            <a:spLocks noGrp="1"/>
          </p:cNvSpPr>
          <p:nvPr>
            <p:ph type="body" idx="1"/>
          </p:nvPr>
        </p:nvSpPr>
        <p:spPr/>
        <p:txBody>
          <a:bodyPr/>
          <a:lstStyle/>
          <a:p>
            <a:r>
              <a:rPr lang="en-US" dirty="0" smtClean="0"/>
              <a:t>Training</a:t>
            </a:r>
            <a:endParaRPr lang="en-US" dirty="0"/>
          </a:p>
        </p:txBody>
      </p:sp>
      <p:sp>
        <p:nvSpPr>
          <p:cNvPr id="6" name="Content Placeholder 5"/>
          <p:cNvSpPr>
            <a:spLocks noGrp="1"/>
          </p:cNvSpPr>
          <p:nvPr>
            <p:ph sz="half" idx="2"/>
          </p:nvPr>
        </p:nvSpPr>
        <p:spPr/>
        <p:txBody>
          <a:bodyPr/>
          <a:lstStyle/>
          <a:p>
            <a:r>
              <a:rPr lang="en-US" dirty="0"/>
              <a:t>Unknowns to knowns</a:t>
            </a:r>
          </a:p>
          <a:p>
            <a:r>
              <a:rPr lang="en-US" dirty="0"/>
              <a:t>Pre-established </a:t>
            </a:r>
            <a:r>
              <a:rPr lang="en-US" dirty="0" smtClean="0"/>
              <a:t>objectives</a:t>
            </a:r>
            <a:endParaRPr lang="en-US" dirty="0"/>
          </a:p>
          <a:p>
            <a:r>
              <a:rPr lang="en-US" dirty="0" smtClean="0"/>
              <a:t>Specific set of skills or knowledge</a:t>
            </a:r>
            <a:endParaRPr lang="en-US" dirty="0"/>
          </a:p>
        </p:txBody>
      </p:sp>
      <p:sp>
        <p:nvSpPr>
          <p:cNvPr id="7" name="Text Placeholder 6"/>
          <p:cNvSpPr>
            <a:spLocks noGrp="1"/>
          </p:cNvSpPr>
          <p:nvPr>
            <p:ph type="body" sz="quarter" idx="3"/>
          </p:nvPr>
        </p:nvSpPr>
        <p:spPr/>
        <p:txBody>
          <a:bodyPr/>
          <a:lstStyle/>
          <a:p>
            <a:r>
              <a:rPr lang="en-US" dirty="0" smtClean="0"/>
              <a:t>Facilitation</a:t>
            </a:r>
            <a:endParaRPr lang="en-US" dirty="0"/>
          </a:p>
        </p:txBody>
      </p:sp>
      <p:sp>
        <p:nvSpPr>
          <p:cNvPr id="8" name="Content Placeholder 7"/>
          <p:cNvSpPr>
            <a:spLocks noGrp="1"/>
          </p:cNvSpPr>
          <p:nvPr>
            <p:ph sz="quarter" idx="4"/>
          </p:nvPr>
        </p:nvSpPr>
        <p:spPr/>
        <p:txBody>
          <a:bodyPr/>
          <a:lstStyle/>
          <a:p>
            <a:r>
              <a:rPr lang="en-US" dirty="0"/>
              <a:t>Knowns to unknowns</a:t>
            </a:r>
          </a:p>
          <a:p>
            <a:r>
              <a:rPr lang="en-US" dirty="0" smtClean="0"/>
              <a:t>Work toward outcomes</a:t>
            </a:r>
          </a:p>
          <a:p>
            <a:r>
              <a:rPr lang="en-US" dirty="0" smtClean="0"/>
              <a:t>Open discussion in safe environment</a:t>
            </a:r>
            <a:endParaRPr lang="en-US" dirty="0"/>
          </a:p>
        </p:txBody>
      </p:sp>
    </p:spTree>
    <p:extLst>
      <p:ext uri="{BB962C8B-B14F-4D97-AF65-F5344CB8AC3E}">
        <p14:creationId xmlns:p14="http://schemas.microsoft.com/office/powerpoint/2010/main" val="2232501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3166" y="762000"/>
            <a:ext cx="9076967" cy="4391378"/>
          </a:xfrm>
        </p:spPr>
      </p:pic>
    </p:spTree>
    <p:extLst>
      <p:ext uri="{BB962C8B-B14F-4D97-AF65-F5344CB8AC3E}">
        <p14:creationId xmlns:p14="http://schemas.microsoft.com/office/powerpoint/2010/main" val="1493385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Characteristics of Effective Delivery</a:t>
            </a:r>
            <a:endParaRPr lang="en-US" b="1" dirty="0">
              <a:solidFill>
                <a:schemeClr val="accent1">
                  <a:lumMod val="75000"/>
                </a:schemeClr>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4588" y="1641189"/>
            <a:ext cx="3163824" cy="4443984"/>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95963" y="1626404"/>
            <a:ext cx="2857437" cy="4660063"/>
          </a:xfrm>
        </p:spPr>
      </p:pic>
    </p:spTree>
    <p:extLst>
      <p:ext uri="{BB962C8B-B14F-4D97-AF65-F5344CB8AC3E}">
        <p14:creationId xmlns:p14="http://schemas.microsoft.com/office/powerpoint/2010/main" val="423974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Re-Energize and Engage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Take a break</a:t>
            </a:r>
          </a:p>
          <a:p>
            <a:pPr lvl="0"/>
            <a:r>
              <a:rPr lang="en-US" dirty="0"/>
              <a:t>Change the pace</a:t>
            </a:r>
          </a:p>
          <a:p>
            <a:pPr lvl="0"/>
            <a:r>
              <a:rPr lang="en-US" dirty="0"/>
              <a:t>Move 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00200"/>
            <a:ext cx="3163824" cy="4443984"/>
          </a:xfrm>
          <a:prstGeom prst="rect">
            <a:avLst/>
          </a:prstGeom>
        </p:spPr>
      </p:pic>
    </p:spTree>
    <p:extLst>
      <p:ext uri="{BB962C8B-B14F-4D97-AF65-F5344CB8AC3E}">
        <p14:creationId xmlns:p14="http://schemas.microsoft.com/office/powerpoint/2010/main" val="4145210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Team-Teaching or Co-Facilitating</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Clarify roles</a:t>
            </a:r>
          </a:p>
          <a:p>
            <a:pPr lvl="0"/>
            <a:r>
              <a:rPr lang="en-US" dirty="0"/>
              <a:t>Agree on when and how to give feedback</a:t>
            </a:r>
          </a:p>
          <a:p>
            <a:pPr lvl="0"/>
            <a:r>
              <a:rPr lang="en-US" dirty="0"/>
              <a:t>Develop communication </a:t>
            </a:r>
            <a:r>
              <a:rPr lang="en-US" dirty="0" smtClean="0"/>
              <a:t>signals</a:t>
            </a:r>
            <a:endParaRPr lang="en-US" dirty="0"/>
          </a:p>
          <a:p>
            <a:pPr lvl="0"/>
            <a:r>
              <a:rPr lang="en-US" dirty="0"/>
              <a:t>Intervene when necessary</a:t>
            </a:r>
          </a:p>
          <a:p>
            <a:r>
              <a:rPr lang="en-US" dirty="0"/>
              <a:t>Have open communication</a:t>
            </a:r>
          </a:p>
        </p:txBody>
      </p:sp>
    </p:spTree>
    <p:extLst>
      <p:ext uri="{BB962C8B-B14F-4D97-AF65-F5344CB8AC3E}">
        <p14:creationId xmlns:p14="http://schemas.microsoft.com/office/powerpoint/2010/main" val="3515548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514350" lvl="0" indent="-514350">
              <a:buFont typeface="+mj-lt"/>
              <a:buAutoNum type="arabicPeriod"/>
            </a:pPr>
            <a:r>
              <a:rPr lang="en-US" dirty="0"/>
              <a:t>Provide an environment conducive to </a:t>
            </a:r>
            <a:r>
              <a:rPr lang="en-US" dirty="0" smtClean="0"/>
              <a:t>learning.</a:t>
            </a:r>
            <a:endParaRPr lang="en-US" dirty="0"/>
          </a:p>
          <a:p>
            <a:pPr marL="514350" lvl="0" indent="-514350">
              <a:buFont typeface="+mj-lt"/>
              <a:buAutoNum type="arabicPeriod"/>
            </a:pPr>
            <a:r>
              <a:rPr lang="en-US" dirty="0"/>
              <a:t>Use qualified professional development </a:t>
            </a:r>
            <a:r>
              <a:rPr lang="en-US" dirty="0" smtClean="0"/>
              <a:t>providers.</a:t>
            </a:r>
            <a:endParaRPr lang="en-US" dirty="0"/>
          </a:p>
          <a:p>
            <a:pPr marL="514350" lvl="0" indent="-514350">
              <a:buFont typeface="+mj-lt"/>
              <a:buAutoNum type="arabicPeriod"/>
            </a:pPr>
            <a:r>
              <a:rPr lang="en-US" dirty="0"/>
              <a:t>Collect evaluation </a:t>
            </a:r>
            <a:r>
              <a:rPr lang="en-US" dirty="0" smtClean="0"/>
              <a:t>data.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1" y="76200"/>
            <a:ext cx="1361169" cy="1371600"/>
          </a:xfrm>
          <a:prstGeom prst="rect">
            <a:avLst/>
          </a:prstGeom>
        </p:spPr>
      </p:pic>
    </p:spTree>
    <p:extLst>
      <p:ext uri="{BB962C8B-B14F-4D97-AF65-F5344CB8AC3E}">
        <p14:creationId xmlns:p14="http://schemas.microsoft.com/office/powerpoint/2010/main" val="453281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a:bodyPr>
          <a:lstStyle/>
          <a:p>
            <a:r>
              <a:rPr lang="en-US" sz="4400" dirty="0" smtClean="0">
                <a:solidFill>
                  <a:schemeClr val="bg1"/>
                </a:solidFill>
              </a:rPr>
              <a:t>REVIEW OF DELIVER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One:</a:t>
            </a:r>
            <a:endParaRPr lang="en-US" sz="2400" dirty="0">
              <a:solidFill>
                <a:schemeClr val="bg1"/>
              </a:solidFill>
            </a:endParaRPr>
          </a:p>
        </p:txBody>
      </p:sp>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283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FOLLOW-UP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Four:</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Introduction</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One: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24810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Provide Follow-Up Support</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a:t>K</a:t>
            </a:r>
            <a:r>
              <a:rPr lang="en-US" dirty="0" smtClean="0"/>
              <a:t>nowledge </a:t>
            </a:r>
            <a:r>
              <a:rPr lang="en-US" dirty="0"/>
              <a:t>and skill levels </a:t>
            </a:r>
            <a:r>
              <a:rPr lang="en-US" dirty="0" smtClean="0"/>
              <a:t>become </a:t>
            </a:r>
            <a:r>
              <a:rPr lang="en-US" dirty="0"/>
              <a:t>strengthened </a:t>
            </a:r>
            <a:endParaRPr lang="en-US" dirty="0" smtClean="0"/>
          </a:p>
          <a:p>
            <a:r>
              <a:rPr lang="en-US" dirty="0"/>
              <a:t>P</a:t>
            </a:r>
            <a:r>
              <a:rPr lang="en-US" dirty="0" smtClean="0"/>
              <a:t>lanned </a:t>
            </a:r>
            <a:r>
              <a:rPr lang="en-US" dirty="0"/>
              <a:t>during </a:t>
            </a:r>
            <a:r>
              <a:rPr lang="en-US" dirty="0" smtClean="0"/>
              <a:t>design phase</a:t>
            </a:r>
          </a:p>
          <a:p>
            <a:r>
              <a:rPr lang="en-US" dirty="0"/>
              <a:t>I</a:t>
            </a:r>
            <a:r>
              <a:rPr lang="en-US" dirty="0" smtClean="0"/>
              <a:t>ntentional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6200"/>
            <a:ext cx="1366365" cy="1371600"/>
          </a:xfrm>
          <a:prstGeom prst="rect">
            <a:avLst/>
          </a:prstGeom>
        </p:spPr>
      </p:pic>
    </p:spTree>
    <p:extLst>
      <p:ext uri="{BB962C8B-B14F-4D97-AF65-F5344CB8AC3E}">
        <p14:creationId xmlns:p14="http://schemas.microsoft.com/office/powerpoint/2010/main" val="240714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Follow-Up Support Plan</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Summary</a:t>
            </a:r>
          </a:p>
          <a:p>
            <a:pPr lvl="0"/>
            <a:r>
              <a:rPr lang="en-US" dirty="0"/>
              <a:t>Detailed description of support activities</a:t>
            </a:r>
          </a:p>
          <a:p>
            <a:pPr lvl="0"/>
            <a:r>
              <a:rPr lang="en-US" dirty="0"/>
              <a:t>Action plan</a:t>
            </a:r>
          </a:p>
          <a:p>
            <a:pPr lvl="0"/>
            <a:r>
              <a:rPr lang="en-US" dirty="0"/>
              <a:t>Detailed timeline</a:t>
            </a:r>
          </a:p>
          <a:p>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3400" y="3200399"/>
            <a:ext cx="4800600" cy="3453063"/>
          </a:xfrm>
          <a:prstGeom prst="rect">
            <a:avLst/>
          </a:prstGeom>
        </p:spPr>
      </p:pic>
    </p:spTree>
    <p:extLst>
      <p:ext uri="{BB962C8B-B14F-4D97-AF65-F5344CB8AC3E}">
        <p14:creationId xmlns:p14="http://schemas.microsoft.com/office/powerpoint/2010/main" val="2771662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6445" y="-1"/>
            <a:ext cx="8991600" cy="6872669"/>
          </a:xfrm>
        </p:spPr>
      </p:pic>
    </p:spTree>
    <p:extLst>
      <p:ext uri="{BB962C8B-B14F-4D97-AF65-F5344CB8AC3E}">
        <p14:creationId xmlns:p14="http://schemas.microsoft.com/office/powerpoint/2010/main" val="4041741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Hypothetical 14-Month Plan</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206089"/>
              </p:ext>
            </p:extLst>
          </p:nvPr>
        </p:nvGraphicFramePr>
        <p:xfrm>
          <a:off x="457200" y="16002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650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Groups:</a:t>
            </a:r>
          </a:p>
          <a:p>
            <a:pPr marL="971550" lvl="1" indent="-514350">
              <a:buFont typeface="+mj-lt"/>
              <a:buAutoNum type="arabicPeriod"/>
            </a:pPr>
            <a:r>
              <a:rPr lang="en-US" dirty="0"/>
              <a:t>Plan for </a:t>
            </a:r>
            <a:r>
              <a:rPr lang="en-US" dirty="0" smtClean="0"/>
              <a:t>follow-up support in </a:t>
            </a:r>
            <a:r>
              <a:rPr lang="en-US" dirty="0"/>
              <a:t>the design </a:t>
            </a:r>
            <a:r>
              <a:rPr lang="en-US" dirty="0" smtClean="0"/>
              <a:t>phase.</a:t>
            </a:r>
            <a:endParaRPr lang="en-US" dirty="0"/>
          </a:p>
          <a:p>
            <a:pPr marL="971550" lvl="1" indent="-514350">
              <a:buFont typeface="+mj-lt"/>
              <a:buAutoNum type="arabicPeriod"/>
            </a:pPr>
            <a:r>
              <a:rPr lang="en-US" dirty="0"/>
              <a:t>Share </a:t>
            </a:r>
            <a:r>
              <a:rPr lang="en-US" dirty="0" smtClean="0"/>
              <a:t>expectations.</a:t>
            </a:r>
            <a:endParaRPr lang="en-US" dirty="0"/>
          </a:p>
          <a:p>
            <a:pPr marL="971550" lvl="1" indent="-514350">
              <a:buFont typeface="+mj-lt"/>
              <a:buAutoNum type="arabicPeriod"/>
            </a:pPr>
            <a:r>
              <a:rPr lang="en-US" dirty="0"/>
              <a:t>Provide </a:t>
            </a:r>
            <a:r>
              <a:rPr lang="en-US" dirty="0" smtClean="0"/>
              <a:t>support.</a:t>
            </a:r>
            <a:endParaRPr lang="en-US" dirty="0"/>
          </a:p>
          <a:p>
            <a:pPr marL="0" indent="0">
              <a:buNone/>
            </a:pPr>
            <a:r>
              <a:rPr lang="en-US" dirty="0"/>
              <a:t> </a:t>
            </a:r>
          </a:p>
          <a:p>
            <a:pPr marL="0" indent="0">
              <a:buNone/>
            </a:pPr>
            <a:r>
              <a:rPr lang="en-US" dirty="0"/>
              <a:t>Technical assistance:</a:t>
            </a:r>
          </a:p>
          <a:p>
            <a:pPr marL="971550" lvl="1" indent="-514350">
              <a:buFont typeface="+mj-lt"/>
              <a:buAutoNum type="arabicPeriod"/>
            </a:pPr>
            <a:r>
              <a:rPr lang="en-US" dirty="0"/>
              <a:t>Plan for follow-up support </a:t>
            </a:r>
            <a:r>
              <a:rPr lang="en-US" dirty="0" smtClean="0"/>
              <a:t>in </a:t>
            </a:r>
            <a:r>
              <a:rPr lang="en-US" dirty="0"/>
              <a:t>the design </a:t>
            </a:r>
            <a:r>
              <a:rPr lang="en-US" dirty="0" smtClean="0"/>
              <a:t>phase.</a:t>
            </a:r>
            <a:endParaRPr lang="en-US" dirty="0"/>
          </a:p>
          <a:p>
            <a:pPr marL="971550" lvl="1" indent="-514350">
              <a:buFont typeface="+mj-lt"/>
              <a:buAutoNum type="arabicPeriod"/>
            </a:pPr>
            <a:r>
              <a:rPr lang="en-US" dirty="0"/>
              <a:t>Schedule follow-up </a:t>
            </a:r>
            <a:r>
              <a:rPr lang="en-US" dirty="0" smtClean="0"/>
              <a:t>support.</a:t>
            </a:r>
            <a:endParaRPr lang="en-US" dirty="0"/>
          </a:p>
          <a:p>
            <a:pPr marL="971550" lvl="1" indent="-514350">
              <a:buFont typeface="+mj-lt"/>
              <a:buAutoNum type="arabicPeriod"/>
            </a:pPr>
            <a:r>
              <a:rPr lang="en-US" dirty="0"/>
              <a:t>Provide intentional follow-up </a:t>
            </a:r>
            <a:r>
              <a:rPr lang="en-US" dirty="0" smtClean="0"/>
              <a:t>support.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6200"/>
            <a:ext cx="1366365" cy="1371600"/>
          </a:xfrm>
          <a:prstGeom prst="rect">
            <a:avLst/>
          </a:prstGeom>
        </p:spPr>
      </p:pic>
    </p:spTree>
    <p:extLst>
      <p:ext uri="{BB962C8B-B14F-4D97-AF65-F5344CB8AC3E}">
        <p14:creationId xmlns:p14="http://schemas.microsoft.com/office/powerpoint/2010/main" val="3204925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fontScale="90000"/>
          </a:bodyPr>
          <a:lstStyle/>
          <a:p>
            <a:r>
              <a:rPr lang="en-US" sz="4400" dirty="0" smtClean="0">
                <a:solidFill>
                  <a:schemeClr val="bg1"/>
                </a:solidFill>
              </a:rPr>
              <a:t>REVIEW OF FOLLOW-UP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Two:</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944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EVALUATE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Five: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325630" cy="1143000"/>
          </a:xfrm>
        </p:spPr>
        <p:txBody>
          <a:bodyPr>
            <a:normAutofit fontScale="90000"/>
          </a:bodyPr>
          <a:lstStyle/>
          <a:p>
            <a:pPr algn="l"/>
            <a:r>
              <a:rPr lang="en-US" b="1" dirty="0" smtClean="0">
                <a:solidFill>
                  <a:schemeClr val="accent1">
                    <a:lumMod val="75000"/>
                  </a:schemeClr>
                </a:solidFill>
              </a:rPr>
              <a:t>Evaluate Professional Development Practices</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r>
              <a:rPr lang="en-US" dirty="0"/>
              <a:t>S</a:t>
            </a:r>
            <a:r>
              <a:rPr lang="en-US" dirty="0" smtClean="0"/>
              <a:t>ystematically </a:t>
            </a:r>
            <a:r>
              <a:rPr lang="en-US" dirty="0"/>
              <a:t>monitoring and evaluating </a:t>
            </a:r>
            <a:r>
              <a:rPr lang="en-US" dirty="0" smtClean="0"/>
              <a:t>professional </a:t>
            </a:r>
            <a:r>
              <a:rPr lang="en-US" dirty="0"/>
              <a:t>development </a:t>
            </a:r>
            <a:r>
              <a:rPr lang="en-US" dirty="0" smtClean="0"/>
              <a:t>events</a:t>
            </a:r>
          </a:p>
          <a:p>
            <a:r>
              <a:rPr lang="en-US" dirty="0"/>
              <a:t>C</a:t>
            </a:r>
            <a:r>
              <a:rPr lang="en-US" dirty="0" smtClean="0"/>
              <a:t>ollecting data</a:t>
            </a:r>
          </a:p>
          <a:p>
            <a:r>
              <a:rPr lang="en-US" dirty="0"/>
              <a:t>U</a:t>
            </a:r>
            <a:r>
              <a:rPr lang="en-US" dirty="0" smtClean="0"/>
              <a:t>sing data to </a:t>
            </a:r>
            <a:r>
              <a:rPr lang="en-US" dirty="0"/>
              <a:t>improve future efforts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0" y="76200"/>
            <a:ext cx="1361170" cy="1371600"/>
          </a:xfrm>
          <a:prstGeom prst="rect">
            <a:avLst/>
          </a:prstGeom>
        </p:spPr>
      </p:pic>
    </p:spTree>
    <p:extLst>
      <p:ext uri="{BB962C8B-B14F-4D97-AF65-F5344CB8AC3E}">
        <p14:creationId xmlns:p14="http://schemas.microsoft.com/office/powerpoint/2010/main" val="2474498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Data</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Uses</a:t>
            </a:r>
          </a:p>
          <a:p>
            <a:pPr lvl="1"/>
            <a:r>
              <a:rPr lang="en-US" dirty="0"/>
              <a:t>For future professional development planning</a:t>
            </a:r>
          </a:p>
          <a:p>
            <a:pPr lvl="1"/>
            <a:r>
              <a:rPr lang="en-US" dirty="0"/>
              <a:t>To make revisions to technical assistance protocols</a:t>
            </a:r>
          </a:p>
          <a:p>
            <a:pPr lvl="1"/>
            <a:r>
              <a:rPr lang="en-US" dirty="0"/>
              <a:t>To report </a:t>
            </a:r>
            <a:r>
              <a:rPr lang="en-US" dirty="0" smtClean="0"/>
              <a:t>success</a:t>
            </a:r>
          </a:p>
          <a:p>
            <a:r>
              <a:rPr lang="en-US" dirty="0" smtClean="0"/>
              <a:t>Collection methods</a:t>
            </a:r>
          </a:p>
          <a:p>
            <a:pPr lvl="1"/>
            <a:r>
              <a:rPr lang="en-US" dirty="0" smtClean="0"/>
              <a:t>Pre- and post-questionnaires</a:t>
            </a:r>
            <a:endParaRPr lang="en-US" dirty="0"/>
          </a:p>
          <a:p>
            <a:pPr lvl="1"/>
            <a:r>
              <a:rPr lang="en-US" dirty="0"/>
              <a:t>Evaluation forms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267200"/>
            <a:ext cx="3376006"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2128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Pre- and Post-Questionnaires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Two questionnaires</a:t>
            </a:r>
          </a:p>
          <a:p>
            <a:pPr lvl="1"/>
            <a:r>
              <a:rPr lang="en-US" dirty="0" smtClean="0"/>
              <a:t>Pre-questionnaire </a:t>
            </a:r>
            <a:r>
              <a:rPr lang="en-US" dirty="0"/>
              <a:t>on a set of items before </a:t>
            </a:r>
            <a:r>
              <a:rPr lang="en-US" dirty="0" smtClean="0"/>
              <a:t>training</a:t>
            </a:r>
          </a:p>
          <a:p>
            <a:pPr lvl="1"/>
            <a:r>
              <a:rPr lang="en-US" dirty="0"/>
              <a:t>P</a:t>
            </a:r>
            <a:r>
              <a:rPr lang="en-US" dirty="0" smtClean="0"/>
              <a:t>ost-questionnaire </a:t>
            </a:r>
            <a:r>
              <a:rPr lang="en-US" dirty="0"/>
              <a:t>on </a:t>
            </a:r>
            <a:r>
              <a:rPr lang="en-US" dirty="0" smtClean="0"/>
              <a:t>same </a:t>
            </a:r>
            <a:r>
              <a:rPr lang="en-US" dirty="0"/>
              <a:t>set of items using </a:t>
            </a:r>
            <a:r>
              <a:rPr lang="en-US" dirty="0" smtClean="0"/>
              <a:t>same </a:t>
            </a:r>
            <a:r>
              <a:rPr lang="en-US" dirty="0"/>
              <a:t>rating scale at </a:t>
            </a:r>
            <a:r>
              <a:rPr lang="en-US" dirty="0" smtClean="0"/>
              <a:t>end </a:t>
            </a:r>
            <a:r>
              <a:rPr lang="en-US" dirty="0"/>
              <a:t>of </a:t>
            </a:r>
            <a:r>
              <a:rPr lang="en-US" dirty="0" smtClean="0"/>
              <a:t>training</a:t>
            </a:r>
          </a:p>
          <a:p>
            <a:r>
              <a:rPr lang="en-US" dirty="0"/>
              <a:t>Difference in responses represents effects of training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343400"/>
            <a:ext cx="3505200" cy="2230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637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Welcome</a:t>
            </a:r>
            <a:endParaRPr lang="en-US" b="1" dirty="0">
              <a:solidFill>
                <a:schemeClr val="accent1">
                  <a:lumMod val="75000"/>
                </a:schemeClr>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95400"/>
            <a:ext cx="365760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93" y="1295400"/>
            <a:ext cx="379003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304800" y="5562600"/>
            <a:ext cx="4267200" cy="523220"/>
          </a:xfrm>
          <a:prstGeom prst="rect">
            <a:avLst/>
          </a:prstGeom>
          <a:noFill/>
        </p:spPr>
        <p:txBody>
          <a:bodyPr wrap="square" rtlCol="0">
            <a:spAutoFit/>
          </a:bodyPr>
          <a:lstStyle/>
          <a:p>
            <a:r>
              <a:rPr lang="en-US" sz="1400" b="1" dirty="0" smtClean="0"/>
              <a:t>Bridget </a:t>
            </a:r>
            <a:r>
              <a:rPr lang="en-US" sz="1400" b="1" dirty="0" err="1" smtClean="0"/>
              <a:t>Borgogna</a:t>
            </a:r>
            <a:endParaRPr lang="en-US" sz="1400" b="1" dirty="0" smtClean="0"/>
          </a:p>
          <a:p>
            <a:r>
              <a:rPr lang="en-US" sz="1400" dirty="0" smtClean="0"/>
              <a:t>Health Education Specialist/Project Officer</a:t>
            </a:r>
          </a:p>
        </p:txBody>
      </p:sp>
      <p:sp>
        <p:nvSpPr>
          <p:cNvPr id="7" name="TextBox 6"/>
          <p:cNvSpPr txBox="1"/>
          <p:nvPr/>
        </p:nvSpPr>
        <p:spPr>
          <a:xfrm>
            <a:off x="4728148" y="5572780"/>
            <a:ext cx="4415852" cy="523220"/>
          </a:xfrm>
          <a:prstGeom prst="rect">
            <a:avLst/>
          </a:prstGeom>
          <a:noFill/>
        </p:spPr>
        <p:txBody>
          <a:bodyPr wrap="square" rtlCol="0">
            <a:spAutoFit/>
          </a:bodyPr>
          <a:lstStyle/>
          <a:p>
            <a:r>
              <a:rPr lang="en-US" sz="1400" b="1" dirty="0" smtClean="0"/>
              <a:t>Melissa </a:t>
            </a:r>
            <a:r>
              <a:rPr lang="en-US" sz="1400" b="1" dirty="0" err="1" smtClean="0"/>
              <a:t>Fahrenbruch</a:t>
            </a:r>
            <a:endParaRPr lang="en-US" sz="1400" b="1" dirty="0" smtClean="0"/>
          </a:p>
          <a:p>
            <a:r>
              <a:rPr lang="en-US" sz="1400" dirty="0" smtClean="0"/>
              <a:t>Team Lead, Program and Professional Development Team</a:t>
            </a:r>
          </a:p>
        </p:txBody>
      </p:sp>
    </p:spTree>
    <p:extLst>
      <p:ext uri="{BB962C8B-B14F-4D97-AF65-F5344CB8AC3E}">
        <p14:creationId xmlns:p14="http://schemas.microsoft.com/office/powerpoint/2010/main" val="3127622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Retrospective Method</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r>
              <a:rPr lang="en-US" dirty="0" smtClean="0"/>
              <a:t>One questionnaire</a:t>
            </a:r>
          </a:p>
          <a:p>
            <a:pPr lvl="1"/>
            <a:r>
              <a:rPr lang="en-US" dirty="0"/>
              <a:t>A</a:t>
            </a:r>
            <a:r>
              <a:rPr lang="en-US" dirty="0" smtClean="0"/>
              <a:t>ssessment </a:t>
            </a:r>
            <a:r>
              <a:rPr lang="en-US" dirty="0"/>
              <a:t>of </a:t>
            </a:r>
            <a:r>
              <a:rPr lang="en-US" dirty="0" smtClean="0"/>
              <a:t>before and after knowledge </a:t>
            </a:r>
            <a:r>
              <a:rPr lang="en-US" dirty="0"/>
              <a:t>or skill level </a:t>
            </a:r>
            <a:endParaRPr lang="en-US" dirty="0" smtClean="0"/>
          </a:p>
          <a:p>
            <a:pPr lvl="1"/>
            <a:r>
              <a:rPr lang="en-US" dirty="0" smtClean="0"/>
              <a:t>Completed at end of training</a:t>
            </a:r>
            <a:endParaRPr lang="en-US" dirty="0"/>
          </a:p>
          <a:p>
            <a:r>
              <a:rPr lang="en-US" dirty="0" smtClean="0"/>
              <a:t>Lessens </a:t>
            </a:r>
            <a:r>
              <a:rPr lang="en-US" dirty="0"/>
              <a:t>the probability of bias</a:t>
            </a:r>
          </a:p>
        </p:txBody>
      </p:sp>
    </p:spTree>
    <p:extLst>
      <p:ext uri="{BB962C8B-B14F-4D97-AF65-F5344CB8AC3E}">
        <p14:creationId xmlns:p14="http://schemas.microsoft.com/office/powerpoint/2010/main" val="614353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Guidelines for Design</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Use concise instructions </a:t>
            </a:r>
          </a:p>
          <a:p>
            <a:pPr lvl="0"/>
            <a:r>
              <a:rPr lang="en-US" dirty="0"/>
              <a:t>Place the pre-training question first</a:t>
            </a:r>
          </a:p>
          <a:p>
            <a:r>
              <a:rPr lang="en-US" dirty="0"/>
              <a:t>Format the </a:t>
            </a:r>
            <a:r>
              <a:rPr lang="en-US" dirty="0" smtClean="0"/>
              <a:t>questionnaire in a way that helps respondents</a:t>
            </a:r>
            <a:endParaRPr lang="en-US" dirty="0"/>
          </a:p>
        </p:txBody>
      </p:sp>
    </p:spTree>
    <p:extLst>
      <p:ext uri="{BB962C8B-B14F-4D97-AF65-F5344CB8AC3E}">
        <p14:creationId xmlns:p14="http://schemas.microsoft.com/office/powerpoint/2010/main" val="1310521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Evaluation Forms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Quantitative </a:t>
            </a:r>
            <a:r>
              <a:rPr lang="en-US" dirty="0" smtClean="0"/>
              <a:t>responses</a:t>
            </a:r>
          </a:p>
          <a:p>
            <a:pPr lvl="1"/>
            <a:r>
              <a:rPr lang="en-US" dirty="0" smtClean="0"/>
              <a:t>Direct </a:t>
            </a:r>
            <a:r>
              <a:rPr lang="en-US" dirty="0"/>
              <a:t>questions</a:t>
            </a:r>
          </a:p>
          <a:p>
            <a:pPr lvl="0"/>
            <a:r>
              <a:rPr lang="en-US" dirty="0"/>
              <a:t>Qualitative </a:t>
            </a:r>
            <a:r>
              <a:rPr lang="en-US" dirty="0" smtClean="0"/>
              <a:t>responses</a:t>
            </a:r>
          </a:p>
          <a:p>
            <a:pPr lvl="1"/>
            <a:r>
              <a:rPr lang="en-US" dirty="0" smtClean="0"/>
              <a:t>Open-ended </a:t>
            </a:r>
            <a:r>
              <a:rPr lang="en-US" dirty="0"/>
              <a:t>questions</a:t>
            </a:r>
          </a:p>
          <a:p>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0" y="3124200"/>
            <a:ext cx="3429000" cy="3429000"/>
          </a:xfrm>
          <a:prstGeom prst="rect">
            <a:avLst/>
          </a:prstGeom>
        </p:spPr>
      </p:pic>
    </p:spTree>
    <p:extLst>
      <p:ext uri="{BB962C8B-B14F-4D97-AF65-F5344CB8AC3E}">
        <p14:creationId xmlns:p14="http://schemas.microsoft.com/office/powerpoint/2010/main" val="2357949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solidFill>
                  <a:schemeClr val="accent1">
                    <a:lumMod val="75000"/>
                  </a:schemeClr>
                </a:solidFill>
              </a:rPr>
              <a:t>Guidelines for Design</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pPr lvl="0"/>
            <a:r>
              <a:rPr lang="en-US" dirty="0"/>
              <a:t>Clear response options</a:t>
            </a:r>
          </a:p>
          <a:p>
            <a:pPr lvl="0"/>
            <a:r>
              <a:rPr lang="en-US" dirty="0" smtClean="0"/>
              <a:t>Standardized </a:t>
            </a:r>
            <a:r>
              <a:rPr lang="en-US" dirty="0"/>
              <a:t>response categories and scales</a:t>
            </a:r>
          </a:p>
          <a:p>
            <a:pPr lvl="0"/>
            <a:r>
              <a:rPr lang="en-US" dirty="0"/>
              <a:t>Avoidance of biased words, phrases, and jargon</a:t>
            </a:r>
          </a:p>
          <a:p>
            <a:pPr lvl="0"/>
            <a:r>
              <a:rPr lang="en-US" dirty="0"/>
              <a:t>Response options linked to a single issue</a:t>
            </a:r>
          </a:p>
        </p:txBody>
      </p:sp>
    </p:spTree>
    <p:extLst>
      <p:ext uri="{BB962C8B-B14F-4D97-AF65-F5344CB8AC3E}">
        <p14:creationId xmlns:p14="http://schemas.microsoft.com/office/powerpoint/2010/main" val="3627480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Key Strategies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Develop plan.</a:t>
            </a:r>
          </a:p>
          <a:p>
            <a:pPr marL="514350" lvl="0" indent="-514350">
              <a:buFont typeface="+mj-lt"/>
              <a:buAutoNum type="arabicPeriod"/>
            </a:pPr>
            <a:r>
              <a:rPr lang="en-US" dirty="0"/>
              <a:t>Create evaluation </a:t>
            </a:r>
            <a:r>
              <a:rPr lang="en-US" dirty="0" smtClean="0"/>
              <a:t>instruments.</a:t>
            </a:r>
            <a:endParaRPr lang="en-US" dirty="0"/>
          </a:p>
          <a:p>
            <a:pPr marL="514350" indent="-514350">
              <a:buFont typeface="+mj-lt"/>
              <a:buAutoNum type="arabicPeriod"/>
            </a:pPr>
            <a:r>
              <a:rPr lang="en-US" dirty="0"/>
              <a:t>Collect </a:t>
            </a:r>
            <a:r>
              <a:rPr lang="en-US" dirty="0" smtClean="0"/>
              <a:t>data.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830" y="76200"/>
            <a:ext cx="1361170" cy="1371600"/>
          </a:xfrm>
          <a:prstGeom prst="rect">
            <a:avLst/>
          </a:prstGeom>
        </p:spPr>
      </p:pic>
    </p:spTree>
    <p:extLst>
      <p:ext uri="{BB962C8B-B14F-4D97-AF65-F5344CB8AC3E}">
        <p14:creationId xmlns:p14="http://schemas.microsoft.com/office/powerpoint/2010/main" val="1926998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a:bodyPr>
          <a:lstStyle/>
          <a:p>
            <a:r>
              <a:rPr lang="en-US" sz="4400" dirty="0" smtClean="0">
                <a:solidFill>
                  <a:schemeClr val="bg1"/>
                </a:solidFill>
              </a:rPr>
              <a:t>REVIEW OF evaluate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Learning Activity Three:</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248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conclusion</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Six:</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31401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b="1" dirty="0" smtClean="0">
                <a:solidFill>
                  <a:schemeClr val="accent1">
                    <a:lumMod val="75000"/>
                  </a:schemeClr>
                </a:solidFill>
              </a:rPr>
              <a:t>Summary of Professional Development Practices</a:t>
            </a:r>
            <a:endParaRPr lang="en-US" b="1" dirty="0">
              <a:solidFill>
                <a:schemeClr val="accent1">
                  <a:lumMod val="75000"/>
                </a:schemeClr>
              </a:solidFill>
            </a:endParaRPr>
          </a:p>
        </p:txBody>
      </p:sp>
      <p:sp>
        <p:nvSpPr>
          <p:cNvPr id="5" name="Content Placeholder 4"/>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a:p>
            <a:r>
              <a:rPr lang="en-US" b="1" dirty="0"/>
              <a:t>Deliver</a:t>
            </a:r>
            <a:r>
              <a:rPr lang="en-US" dirty="0"/>
              <a:t> PD offerings</a:t>
            </a:r>
          </a:p>
          <a:p>
            <a:r>
              <a:rPr lang="en-US" b="1" dirty="0" smtClean="0"/>
              <a:t>Follow up</a:t>
            </a:r>
            <a:r>
              <a:rPr lang="en-US" dirty="0" smtClean="0"/>
              <a:t>  </a:t>
            </a:r>
            <a:r>
              <a:rPr lang="en-US" dirty="0"/>
              <a:t>with support</a:t>
            </a:r>
          </a:p>
          <a:p>
            <a:r>
              <a:rPr lang="en-US" b="1" dirty="0"/>
              <a:t>Evaluate</a:t>
            </a:r>
            <a:r>
              <a:rPr lang="en-US" dirty="0"/>
              <a:t> PD processes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842" y="5267702"/>
            <a:ext cx="8552315" cy="1437898"/>
          </a:xfrm>
          <a:prstGeom prst="rect">
            <a:avLst/>
          </a:prstGeom>
        </p:spPr>
      </p:pic>
    </p:spTree>
    <p:extLst>
      <p:ext uri="{BB962C8B-B14F-4D97-AF65-F5344CB8AC3E}">
        <p14:creationId xmlns:p14="http://schemas.microsoft.com/office/powerpoint/2010/main" val="1641563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chemeClr val="accent1">
                    <a:lumMod val="75000"/>
                  </a:schemeClr>
                </a:solidFill>
              </a:rPr>
              <a:t>Professional Development 201: </a:t>
            </a:r>
            <a:br>
              <a:rPr lang="en-US" b="1" dirty="0" smtClean="0">
                <a:solidFill>
                  <a:schemeClr val="accent1">
                    <a:lumMod val="75000"/>
                  </a:schemeClr>
                </a:solidFill>
              </a:rPr>
            </a:br>
            <a:r>
              <a:rPr lang="en-US" b="1" dirty="0" smtClean="0">
                <a:solidFill>
                  <a:schemeClr val="accent1">
                    <a:lumMod val="75000"/>
                  </a:schemeClr>
                </a:solidFill>
              </a:rPr>
              <a:t>From Basic to Dynamic</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lvl="0"/>
            <a:r>
              <a:rPr lang="en-US" dirty="0"/>
              <a:t>Adult learning principles</a:t>
            </a:r>
          </a:p>
          <a:p>
            <a:pPr lvl="0"/>
            <a:r>
              <a:rPr lang="en-US" dirty="0"/>
              <a:t>Facilitation tips</a:t>
            </a:r>
          </a:p>
          <a:p>
            <a:r>
              <a:rPr lang="en-US" dirty="0"/>
              <a:t>Webinar development</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4173" y="3414888"/>
            <a:ext cx="4014768" cy="3062111"/>
          </a:xfrm>
          <a:prstGeom prst="rect">
            <a:avLst/>
          </a:prstGeom>
        </p:spPr>
      </p:pic>
    </p:spTree>
    <p:extLst>
      <p:ext uri="{BB962C8B-B14F-4D97-AF65-F5344CB8AC3E}">
        <p14:creationId xmlns:p14="http://schemas.microsoft.com/office/powerpoint/2010/main" val="2584125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8116888" cy="1362075"/>
          </a:xfrm>
        </p:spPr>
        <p:txBody>
          <a:bodyPr>
            <a:normAutofit/>
          </a:bodyPr>
          <a:lstStyle/>
          <a:p>
            <a:r>
              <a:rPr lang="en-US" sz="4400" dirty="0" smtClean="0">
                <a:solidFill>
                  <a:schemeClr val="bg1"/>
                </a:solidFill>
              </a:rPr>
              <a:t>practices to implement</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Real-World Application:</a:t>
            </a:r>
            <a:endParaRPr lang="en-US" sz="2400" dirty="0">
              <a:solidFill>
                <a:schemeClr val="bg1"/>
              </a:solidFill>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636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Purpose</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Professional development practices strengthen </a:t>
            </a:r>
            <a:r>
              <a:rPr lang="en-US" dirty="0"/>
              <a:t>education delivery and </a:t>
            </a:r>
            <a:r>
              <a:rPr lang="en-US" dirty="0" smtClean="0"/>
              <a:t>increase </a:t>
            </a:r>
            <a:r>
              <a:rPr lang="en-US" dirty="0"/>
              <a:t>skill-building </a:t>
            </a:r>
            <a:r>
              <a:rPr lang="en-US" dirty="0" smtClean="0"/>
              <a:t>capacity.</a:t>
            </a:r>
            <a:endParaRPr lang="en-US" dirty="0"/>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852" y="4930269"/>
            <a:ext cx="3590109" cy="129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5081737"/>
            <a:ext cx="3733800" cy="13190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286502"/>
            <a:ext cx="8552315" cy="1437898"/>
          </a:xfrm>
          <a:prstGeom prst="rect">
            <a:avLst/>
          </a:prstGeom>
        </p:spPr>
      </p:pic>
    </p:spTree>
    <p:extLst>
      <p:ext uri="{BB962C8B-B14F-4D97-AF65-F5344CB8AC3E}">
        <p14:creationId xmlns:p14="http://schemas.microsoft.com/office/powerpoint/2010/main" val="845447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Conclusion</a:t>
            </a:r>
            <a:endParaRPr lang="en-US" b="1"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Thank you for your participation in </a:t>
            </a:r>
          </a:p>
          <a:p>
            <a:pPr marL="0" indent="0" algn="ctr">
              <a:buNone/>
            </a:pPr>
            <a:endParaRPr lang="en-US" dirty="0" smtClean="0">
              <a:solidFill>
                <a:schemeClr val="bg1"/>
              </a:solidFill>
            </a:endParaRPr>
          </a:p>
          <a:p>
            <a:pPr marL="0" indent="0" algn="ctr">
              <a:buNone/>
            </a:pPr>
            <a:r>
              <a:rPr lang="en-US" sz="3600" b="1" dirty="0" smtClean="0">
                <a:solidFill>
                  <a:schemeClr val="bg1"/>
                </a:solidFill>
              </a:rPr>
              <a:t>Professional Development 101: The Basics</a:t>
            </a:r>
            <a:endParaRPr lang="en-US" sz="3600" b="1" dirty="0">
              <a:solidFill>
                <a:schemeClr val="bg1"/>
              </a:solidFill>
            </a:endParaRPr>
          </a:p>
        </p:txBody>
      </p:sp>
    </p:spTree>
    <p:extLst>
      <p:ext uri="{BB962C8B-B14F-4D97-AF65-F5344CB8AC3E}">
        <p14:creationId xmlns:p14="http://schemas.microsoft.com/office/powerpoint/2010/main" val="859926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Evaluation</a:t>
            </a:r>
            <a:endParaRPr lang="en-US" b="1"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Please let us know what you thought!</a:t>
            </a:r>
          </a:p>
          <a:p>
            <a:pPr marL="0" indent="0">
              <a:buNone/>
            </a:pPr>
            <a:endParaRPr lang="en-US" dirty="0">
              <a:solidFill>
                <a:schemeClr val="bg1"/>
              </a:solidFill>
            </a:endParaRPr>
          </a:p>
          <a:p>
            <a:pPr marL="0" indent="0" algn="ctr">
              <a:buNone/>
            </a:pPr>
            <a:r>
              <a:rPr lang="en-US" b="1" dirty="0">
                <a:hlinkClick r:id="rId4"/>
              </a:rPr>
              <a:t>https://</a:t>
            </a:r>
            <a:r>
              <a:rPr lang="en-US" b="1" dirty="0" smtClean="0">
                <a:hlinkClick r:id="rId4"/>
              </a:rPr>
              <a:t>orausurvey.orau.org/n/PD101b.aspx</a:t>
            </a:r>
            <a:endParaRPr lang="en-US" b="1" dirty="0" smtClean="0"/>
          </a:p>
          <a:p>
            <a:pPr marL="0" indent="0" algn="ctr">
              <a:buNone/>
            </a:pPr>
            <a:endParaRPr lang="en-US" b="1" dirty="0"/>
          </a:p>
          <a:p>
            <a:pPr marL="0" indent="0" algn="ctr">
              <a:buNone/>
            </a:pPr>
            <a:r>
              <a:rPr lang="en-US" dirty="0">
                <a:solidFill>
                  <a:schemeClr val="bg1"/>
                </a:solidFill>
              </a:rPr>
              <a:t>We value your feedback.</a:t>
            </a:r>
            <a:endParaRPr lang="en-US" b="1" dirty="0"/>
          </a:p>
        </p:txBody>
      </p:sp>
    </p:spTree>
    <p:extLst>
      <p:ext uri="{BB962C8B-B14F-4D97-AF65-F5344CB8AC3E}">
        <p14:creationId xmlns:p14="http://schemas.microsoft.com/office/powerpoint/2010/main" val="2541969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smtClean="0">
                <a:solidFill>
                  <a:schemeClr val="bg1"/>
                </a:solidFill>
              </a:rPr>
              <a:t>Certificate of Completion</a:t>
            </a:r>
            <a:endParaRPr lang="en-US" b="1" dirty="0">
              <a:solidFill>
                <a:schemeClr val="bg1"/>
              </a:solidFill>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rPr>
              <a:t>Download your </a:t>
            </a:r>
          </a:p>
          <a:p>
            <a:pPr marL="0" indent="0" algn="ctr">
              <a:buNone/>
            </a:pPr>
            <a:endParaRPr lang="en-US" dirty="0">
              <a:solidFill>
                <a:schemeClr val="bg1"/>
              </a:solidFill>
            </a:endParaRPr>
          </a:p>
          <a:p>
            <a:pPr marL="0" indent="0" algn="ctr">
              <a:buNone/>
            </a:pPr>
            <a:r>
              <a:rPr lang="en-US" sz="3600" b="1" dirty="0" smtClean="0">
                <a:solidFill>
                  <a:schemeClr val="bg1"/>
                </a:solidFill>
              </a:rPr>
              <a:t>Certificate of Completion </a:t>
            </a:r>
          </a:p>
          <a:p>
            <a:pPr marL="0" indent="0" algn="ctr">
              <a:buNone/>
            </a:pPr>
            <a:endParaRPr lang="en-US" dirty="0">
              <a:solidFill>
                <a:schemeClr val="bg1"/>
              </a:solidFill>
            </a:endParaRPr>
          </a:p>
          <a:p>
            <a:pPr marL="0" indent="0" algn="ctr">
              <a:buNone/>
            </a:pPr>
            <a:r>
              <a:rPr lang="en-US">
                <a:solidFill>
                  <a:schemeClr val="bg1"/>
                </a:solidFill>
              </a:rPr>
              <a:t>n</a:t>
            </a:r>
            <a:r>
              <a:rPr lang="en-US" smtClean="0">
                <a:solidFill>
                  <a:schemeClr val="bg1"/>
                </a:solidFill>
              </a:rPr>
              <a:t>ow.</a:t>
            </a:r>
            <a:endParaRPr lang="en-US" dirty="0" smtClean="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357164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Learning Objectives</a:t>
            </a:r>
            <a:endParaRPr lang="en-US" b="1" dirty="0">
              <a:solidFill>
                <a:schemeClr val="accent1">
                  <a:lumMod val="75000"/>
                </a:schemeClr>
              </a:solidFill>
            </a:endParaRPr>
          </a:p>
        </p:txBody>
      </p:sp>
      <p:sp>
        <p:nvSpPr>
          <p:cNvPr id="3" name="Content Placeholder 2"/>
          <p:cNvSpPr>
            <a:spLocks noGrp="1"/>
          </p:cNvSpPr>
          <p:nvPr>
            <p:ph idx="1"/>
          </p:nvPr>
        </p:nvSpPr>
        <p:spPr>
          <a:xfrm>
            <a:off x="457200" y="1524000"/>
            <a:ext cx="8229600" cy="4525963"/>
          </a:xfrm>
        </p:spPr>
        <p:txBody>
          <a:bodyPr>
            <a:normAutofit/>
          </a:bodyPr>
          <a:lstStyle/>
          <a:p>
            <a:pPr marL="514350" lvl="0" indent="-514350">
              <a:buFont typeface="+mj-lt"/>
              <a:buAutoNum type="arabicPeriod"/>
            </a:pPr>
            <a:r>
              <a:rPr lang="en-US" dirty="0" smtClean="0"/>
              <a:t>Describe three professional development practices.</a:t>
            </a:r>
          </a:p>
          <a:p>
            <a:pPr marL="514350" lvl="0" indent="-514350">
              <a:buFont typeface="+mj-lt"/>
              <a:buAutoNum type="arabicPeriod"/>
            </a:pPr>
            <a:r>
              <a:rPr lang="en-US" dirty="0" smtClean="0"/>
              <a:t>Describe characteristics of effective use.</a:t>
            </a:r>
          </a:p>
          <a:p>
            <a:pPr marL="514350" lvl="0" indent="-514350">
              <a:buFont typeface="+mj-lt"/>
              <a:buAutoNum type="arabicPeriod"/>
            </a:pPr>
            <a:r>
              <a:rPr lang="en-US" dirty="0" smtClean="0"/>
              <a:t>Identify strategies to support each professional development practice.</a:t>
            </a:r>
          </a:p>
          <a:p>
            <a:pPr marL="514350" lvl="0" indent="-514350">
              <a:buFont typeface="+mj-lt"/>
              <a:buAutoNum type="arabicPeriod"/>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515" y="4339734"/>
            <a:ext cx="1146666" cy="11466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289" y="4339734"/>
            <a:ext cx="1154311" cy="114666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4385" y="5696710"/>
            <a:ext cx="5029210" cy="1085090"/>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3942250" y="4286035"/>
            <a:ext cx="1223672" cy="1242325"/>
          </a:xfrm>
          <a:prstGeom prst="rect">
            <a:avLst/>
          </a:prstGeom>
        </p:spPr>
      </p:pic>
    </p:spTree>
    <p:extLst>
      <p:ext uri="{BB962C8B-B14F-4D97-AF65-F5344CB8AC3E}">
        <p14:creationId xmlns:p14="http://schemas.microsoft.com/office/powerpoint/2010/main" val="4123739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smtClean="0">
                <a:solidFill>
                  <a:schemeClr val="bg1"/>
                </a:solidFill>
              </a:rPr>
              <a:t>Professional development  PRACTICES</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Two:</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Sustain, Design, Market</a:t>
            </a:r>
            <a:endParaRPr lang="en-US" b="1" dirty="0">
              <a:solidFill>
                <a:schemeClr val="accent1">
                  <a:lumMod val="75000"/>
                </a:schemeClr>
              </a:solidFill>
            </a:endParaRPr>
          </a:p>
        </p:txBody>
      </p:sp>
      <p:sp>
        <p:nvSpPr>
          <p:cNvPr id="4" name="Content Placeholder 3"/>
          <p:cNvSpPr>
            <a:spLocks noGrp="1"/>
          </p:cNvSpPr>
          <p:nvPr>
            <p:ph sz="half" idx="1"/>
          </p:nvPr>
        </p:nvSpPr>
        <p:spPr/>
        <p:txBody>
          <a:bodyPr/>
          <a:lstStyle/>
          <a:p>
            <a:r>
              <a:rPr lang="en-US" b="1" dirty="0"/>
              <a:t>Sustain</a:t>
            </a:r>
            <a:r>
              <a:rPr lang="en-US" dirty="0"/>
              <a:t> a Professional Development Infrastructure</a:t>
            </a:r>
          </a:p>
          <a:p>
            <a:r>
              <a:rPr lang="en-US" b="1" dirty="0"/>
              <a:t>Design</a:t>
            </a:r>
            <a:r>
              <a:rPr lang="en-US" dirty="0"/>
              <a:t> Professional Development Offerings</a:t>
            </a:r>
          </a:p>
          <a:p>
            <a:r>
              <a:rPr lang="en-US" b="1" dirty="0"/>
              <a:t>Market</a:t>
            </a:r>
            <a:r>
              <a:rPr lang="en-US" dirty="0"/>
              <a:t> Professional Development </a:t>
            </a:r>
            <a:r>
              <a:rPr lang="en-US" dirty="0" smtClean="0"/>
              <a:t>Services</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914400"/>
            <a:ext cx="2106479" cy="211455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899876"/>
            <a:ext cx="2106479" cy="21145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883150"/>
            <a:ext cx="2106479" cy="2122621"/>
          </a:xfrm>
          <a:prstGeom prst="rect">
            <a:avLst/>
          </a:prstGeom>
        </p:spPr>
      </p:pic>
    </p:spTree>
    <p:extLst>
      <p:ext uri="{BB962C8B-B14F-4D97-AF65-F5344CB8AC3E}">
        <p14:creationId xmlns:p14="http://schemas.microsoft.com/office/powerpoint/2010/main" val="1711024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Deliver, Follow Up, Evaluate</a:t>
            </a:r>
            <a:endParaRPr lang="en-US" b="1" dirty="0">
              <a:solidFill>
                <a:schemeClr val="accent1">
                  <a:lumMod val="7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2163234"/>
            <a:ext cx="2486025" cy="25050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189692"/>
            <a:ext cx="2486025" cy="250507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 y="2154943"/>
            <a:ext cx="2667000" cy="2667000"/>
          </a:xfrm>
          <a:prstGeom prst="rect">
            <a:avLst/>
          </a:prstGeom>
        </p:spPr>
      </p:pic>
    </p:spTree>
    <p:extLst>
      <p:ext uri="{BB962C8B-B14F-4D97-AF65-F5344CB8AC3E}">
        <p14:creationId xmlns:p14="http://schemas.microsoft.com/office/powerpoint/2010/main" val="696209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2498"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smtClean="0">
                <a:solidFill>
                  <a:schemeClr val="bg1"/>
                </a:solidFill>
              </a:rPr>
              <a:t>DELIVER PRACTICE</a:t>
            </a:r>
            <a:endParaRPr lang="en-US" sz="4400" dirty="0">
              <a:solidFill>
                <a:schemeClr val="bg1"/>
              </a:solidFill>
            </a:endParaRPr>
          </a:p>
        </p:txBody>
      </p:sp>
      <p:sp>
        <p:nvSpPr>
          <p:cNvPr id="5" name="Text Placeholder 4"/>
          <p:cNvSpPr>
            <a:spLocks noGrp="1"/>
          </p:cNvSpPr>
          <p:nvPr>
            <p:ph type="body" idx="1"/>
          </p:nvPr>
        </p:nvSpPr>
        <p:spPr/>
        <p:txBody>
          <a:bodyPr>
            <a:normAutofit/>
          </a:bodyPr>
          <a:lstStyle/>
          <a:p>
            <a:r>
              <a:rPr lang="en-US" sz="2400" dirty="0" smtClean="0">
                <a:solidFill>
                  <a:schemeClr val="bg1"/>
                </a:solidFill>
              </a:rPr>
              <a:t>Section Three:</a:t>
            </a:r>
            <a:endParaRPr lang="en-US" sz="24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2067</Words>
  <Application>Microsoft Office PowerPoint</Application>
  <PresentationFormat>On-screen Show (4:3)</PresentationFormat>
  <Paragraphs>438</Paragraphs>
  <Slides>42</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Professional Development 101: The Basics – Part 2</vt:lpstr>
      <vt:lpstr>Introduction</vt:lpstr>
      <vt:lpstr>Welcome</vt:lpstr>
      <vt:lpstr>Purpose</vt:lpstr>
      <vt:lpstr>Learning Objectives</vt:lpstr>
      <vt:lpstr>Professional development  PRACTICES</vt:lpstr>
      <vt:lpstr>Sustain, Design, Market</vt:lpstr>
      <vt:lpstr>Deliver, Follow Up, Evaluate</vt:lpstr>
      <vt:lpstr>DELIVER PRACTICE</vt:lpstr>
      <vt:lpstr>Deliver Professional Development</vt:lpstr>
      <vt:lpstr>Adult Learning Principles Revisited</vt:lpstr>
      <vt:lpstr>Training Versus Facilitation</vt:lpstr>
      <vt:lpstr>PowerPoint Presentation</vt:lpstr>
      <vt:lpstr>Characteristics of Effective Delivery</vt:lpstr>
      <vt:lpstr>Re-Energize and Engage</vt:lpstr>
      <vt:lpstr>Team-Teaching or Co-Facilitating</vt:lpstr>
      <vt:lpstr>Key Strategies</vt:lpstr>
      <vt:lpstr>REVIEW OF DELIVER PRACTICE</vt:lpstr>
      <vt:lpstr>FOLLOW-UP practice</vt:lpstr>
      <vt:lpstr>Provide Follow-Up Support</vt:lpstr>
      <vt:lpstr>Follow-Up Support Plan</vt:lpstr>
      <vt:lpstr>PowerPoint Presentation</vt:lpstr>
      <vt:lpstr>Hypothetical 14-Month Plan</vt:lpstr>
      <vt:lpstr>Key Strategies</vt:lpstr>
      <vt:lpstr>REVIEW OF FOLLOW-UP PRACTICE</vt:lpstr>
      <vt:lpstr>EVALUATE PRACTICE</vt:lpstr>
      <vt:lpstr>Evaluate Professional Development Practices</vt:lpstr>
      <vt:lpstr>Data</vt:lpstr>
      <vt:lpstr>Pre- and Post-Questionnaires</vt:lpstr>
      <vt:lpstr>Retrospective Method</vt:lpstr>
      <vt:lpstr>Guidelines for Design</vt:lpstr>
      <vt:lpstr>Evaluation Forms</vt:lpstr>
      <vt:lpstr>Guidelines for Design</vt:lpstr>
      <vt:lpstr>Key Strategies</vt:lpstr>
      <vt:lpstr>REVIEW OF evaluate PRACTICE</vt:lpstr>
      <vt:lpstr>conclusion</vt:lpstr>
      <vt:lpstr>Summary of Professional Development Practices</vt:lpstr>
      <vt:lpstr>Professional Development 201:  From Basic to Dynamic</vt:lpstr>
      <vt:lpstr>practices to implement</vt:lpstr>
      <vt:lpstr>Conclusion</vt:lpstr>
      <vt:lpstr>Evaluation</vt:lpstr>
      <vt:lpstr>Certificate of Completion</vt:lpstr>
    </vt:vector>
  </TitlesOfParts>
  <Company>ORAU\ORISE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101: The Basics</dc:title>
  <dc:creator>Atencio, Amparo</dc:creator>
  <cp:lastModifiedBy>McKissick, Stephane Z, (CDC/ONDIEH/NCCDPHP) (CTR)</cp:lastModifiedBy>
  <cp:revision>84</cp:revision>
  <dcterms:created xsi:type="dcterms:W3CDTF">2015-07-08T16:58:05Z</dcterms:created>
  <dcterms:modified xsi:type="dcterms:W3CDTF">2016-01-08T23:19:33Z</dcterms:modified>
</cp:coreProperties>
</file>